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29C_6BCCA8FB.xml" ContentType="application/vnd.ms-powerpoint.comments+xml"/>
  <Override PartName="/ppt/comments/modernComment_2A5_D1C9241B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2"/>
  </p:notesMasterIdLst>
  <p:sldIdLst>
    <p:sldId id="300" r:id="rId5"/>
    <p:sldId id="342" r:id="rId6"/>
    <p:sldId id="285" r:id="rId7"/>
    <p:sldId id="680" r:id="rId8"/>
    <p:sldId id="258" r:id="rId9"/>
    <p:sldId id="676" r:id="rId10"/>
    <p:sldId id="668" r:id="rId11"/>
    <p:sldId id="677" r:id="rId12"/>
    <p:sldId id="686" r:id="rId13"/>
    <p:sldId id="673" r:id="rId14"/>
    <p:sldId id="284" r:id="rId15"/>
    <p:sldId id="678" r:id="rId16"/>
    <p:sldId id="671" r:id="rId17"/>
    <p:sldId id="674" r:id="rId18"/>
    <p:sldId id="672" r:id="rId19"/>
    <p:sldId id="670" r:id="rId20"/>
    <p:sldId id="669" r:id="rId21"/>
    <p:sldId id="690" r:id="rId22"/>
    <p:sldId id="689" r:id="rId23"/>
    <p:sldId id="688" r:id="rId24"/>
    <p:sldId id="691" r:id="rId25"/>
    <p:sldId id="687" r:id="rId26"/>
    <p:sldId id="681" r:id="rId27"/>
    <p:sldId id="311" r:id="rId28"/>
    <p:sldId id="665" r:id="rId29"/>
    <p:sldId id="679" r:id="rId30"/>
    <p:sldId id="276" r:id="rId31"/>
    <p:sldId id="275" r:id="rId32"/>
    <p:sldId id="692" r:id="rId33"/>
    <p:sldId id="658" r:id="rId34"/>
    <p:sldId id="282" r:id="rId35"/>
    <p:sldId id="315" r:id="rId36"/>
    <p:sldId id="307" r:id="rId37"/>
    <p:sldId id="660" r:id="rId38"/>
    <p:sldId id="271" r:id="rId39"/>
    <p:sldId id="283" r:id="rId40"/>
    <p:sldId id="279" r:id="rId41"/>
  </p:sldIdLst>
  <p:sldSz cx="12192000" cy="6858000"/>
  <p:notesSz cx="6797675" cy="9929813"/>
  <p:embeddedFontLst>
    <p:embeddedFont>
      <p:font typeface="Aller" panose="020B0604020202020204" charset="0"/>
      <p:regular r:id="rId43"/>
      <p:bold r:id="rId44"/>
      <p:italic r:id="rId45"/>
      <p:boldItalic r:id="rId46"/>
    </p:embeddedFont>
    <p:embeddedFont>
      <p:font typeface="Aller Light" panose="020B060402020202020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E42EBF-8E9F-4C50-DF24-C4235B85E0D1}" name="Schipper-Hendrikx, Esther" initials="SE" userId="S::ehendrikx@alphenaandenrijn.nl::09150c71-9ab2-4c0b-baca-bc15946aee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C"/>
    <a:srgbClr val="008F38"/>
    <a:srgbClr val="33BFED"/>
    <a:srgbClr val="D91A2D"/>
    <a:srgbClr val="D2EBF8"/>
    <a:srgbClr val="F5C4C9"/>
    <a:srgbClr val="CCE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8FB8E-32AB-45CC-8DFD-A323A7A36439}" v="8" dt="2023-11-27T09:18:24.355"/>
    <p1510:client id="{8A272A06-6FB3-4175-B89B-12BD563E23D7}" v="2" dt="2023-11-27T16:19:52.295"/>
    <p1510:client id="{8B36BD08-6B0B-4DAB-A2CE-E35271C4299D}" v="188" dt="2023-11-27T15:17:59.549"/>
    <p1510:client id="{8D1769F7-BE0B-4780-98D9-2CAD98970D12}" v="60" dt="2023-11-27T10:51:36.840"/>
    <p1510:client id="{BB62B780-07C3-4404-9560-A636015D4B7A}" v="1" dt="2023-11-27T10:37:31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ost Spithoven" userId="f6b8dffd-ad2f-4e16-b49f-2af8f1ce8f3b" providerId="ADAL" clId="{8A272A06-6FB3-4175-B89B-12BD563E23D7}"/>
    <pc:docChg chg="delSld">
      <pc:chgData name="Joost Spithoven" userId="f6b8dffd-ad2f-4e16-b49f-2af8f1ce8f3b" providerId="ADAL" clId="{8A272A06-6FB3-4175-B89B-12BD563E23D7}" dt="2023-11-27T16:19:47.475" v="1" actId="2696"/>
      <pc:docMkLst>
        <pc:docMk/>
      </pc:docMkLst>
      <pc:sldChg chg="del">
        <pc:chgData name="Joost Spithoven" userId="f6b8dffd-ad2f-4e16-b49f-2af8f1ce8f3b" providerId="ADAL" clId="{8A272A06-6FB3-4175-B89B-12BD563E23D7}" dt="2023-11-27T16:18:51.460" v="0" actId="2696"/>
        <pc:sldMkLst>
          <pc:docMk/>
          <pc:sldMk cId="2443552931" sldId="668"/>
        </pc:sldMkLst>
      </pc:sldChg>
      <pc:sldChg chg="del">
        <pc:chgData name="Joost Spithoven" userId="f6b8dffd-ad2f-4e16-b49f-2af8f1ce8f3b" providerId="ADAL" clId="{8A272A06-6FB3-4175-B89B-12BD563E23D7}" dt="2023-11-27T16:19:47.475" v="1" actId="2696"/>
        <pc:sldMkLst>
          <pc:docMk/>
          <pc:sldMk cId="437032197" sldId="677"/>
        </pc:sldMkLst>
      </pc:sldChg>
    </pc:docChg>
  </pc:docChgLst>
</pc:chgInfo>
</file>

<file path=ppt/comments/modernComment_29C_6BCCA8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36F91F-E236-46C0-AE3F-1B146984E612}" authorId="{05E42EBF-8E9F-4C50-DF24-C4235B85E0D1}" created="2023-11-23T13:51:50.11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08574715" sldId="668"/>
      <ac:spMk id="4" creationId="{85F4EA6B-B2BF-1236-AF40-899C8B4A27B0}"/>
      <ac:txMk cp="307" len="16">
        <ac:context len="361" hash="303808498"/>
      </ac:txMk>
    </ac:txMkLst>
    <p188:pos x="2864555" y="2681111"/>
    <p188:txBody>
      <a:bodyPr/>
      <a:lstStyle/>
      <a:p>
        <a:r>
          <a:rPr lang="en-US"/>
          <a:t>wil je dit zo benoemen in de presentatie die met inwoners gedeeld wordt?</a:t>
        </a:r>
      </a:p>
    </p188:txBody>
  </p188:cm>
</p188:cmLst>
</file>

<file path=ppt/comments/modernComment_2A5_D1C924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E9D78E-5C1A-4730-85EA-85CF983FF46C}" authorId="{05E42EBF-8E9F-4C50-DF24-C4235B85E0D1}" created="2023-11-23T13:50:49.10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19620123" sldId="677"/>
      <ac:spMk id="3" creationId="{12C16EA5-1F48-4546-BE05-7230EB34A066}"/>
    </ac:deMkLst>
    <p188:pos x="7027333" y="1947333"/>
    <p188:txBody>
      <a:bodyPr/>
      <a:lstStyle/>
      <a:p>
        <a:r>
          <a:rPr lang="en-US"/>
          <a:t>wat wordt hiermee bedoeld?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CE22D-1917-C741-B9CB-2CE8B3D70936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3009A-F19C-5147-8818-86432E08917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12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097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Kaart aanpassen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056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346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0422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02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464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2199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6160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029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7977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049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5517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7986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Foto Alphen Noord checken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998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Aanpassen en updaten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0096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11522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49365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0289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4629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2293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54357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2779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7616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4584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1038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2887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37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0585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087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727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936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9336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>
                <a:solidFill>
                  <a:srgbClr val="083B5B"/>
                </a:solidFill>
                <a:latin typeface="Aller"/>
              </a:rPr>
              <a:t>Effect van globalisering: Weerslag van internationale conflicten                                                                                       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556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3009A-F19C-5147-8818-86432E08917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08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2860-B25C-0194-DD7A-6EC1D9670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7DB7E-FF7E-9F19-AC70-E27CBADDD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41BAD-7951-A179-79AD-99149CE53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084A4-65ED-C429-FB99-F266B61E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D64-B8E1-5224-6273-F3B6A2EA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151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33FD-F159-0B8F-3F62-870F4E86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E597F-4F91-2DA5-4AC0-E338C3299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6669D-FC92-B65E-0EFF-326FC4F8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5458-667E-86E9-2F08-D4A30EE2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15BB6-30E8-D161-B9D7-EBD8CB8A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148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14DF9-8FB4-D5DA-8835-A8FA4CD8F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43E9D-C3A6-9053-E087-3DB54CE46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7438-0BD3-4863-90B0-45C38FD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8E3DB-56BE-2BAD-50B6-BB95926F4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1410F-3AD9-F0D3-F5DB-9DB2B55F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36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A43C-2E85-3A68-F55B-49C6E45C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9C006-B230-6EE2-BBB4-73573007B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06CA2-1C9B-F5C1-7274-7C1A320E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5E02A-D59F-1389-9841-466343226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63174-70F8-3C20-51CC-0EDAB1A4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06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178D-98E9-0154-36E4-A6381575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EFC06-3C71-EC7F-49B2-33AC24771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CE87B-0DF2-014F-DB01-3DF5FAD2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47325-385B-B50F-DF6D-8E8707B86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0BA22-6446-9E2B-D92E-13853B98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564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B7A-3937-E2FB-E6F7-12BBFC37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C82C5-2786-CB57-0F97-B8956D93A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9170C-8E79-B230-7715-C488F5A37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17B37-0C60-A254-9AD5-25C004A1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404D3-FC42-A770-6C7F-4F765EF8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FE5C4-B7C1-7E35-D0FD-6B8C1618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156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C4BF-53AA-79A7-50C9-FED55AAD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6B976-216A-8106-C8A3-7D52BE4BC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64C10-6EBF-4F75-85C1-C4A6CAA7D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062E1-51C4-F2B5-C077-6B670D5A3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3DCBD-7EF4-13CF-87F7-8C93ECAF7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EED6C-86E3-EC8B-0659-196E9047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BFACA-0635-DDF2-137E-94E0A09A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4F398-3A7C-57C8-61AA-A88F2B6E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373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5DAA-846E-87F9-FE97-430996BD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85542-E0F8-A01E-34CB-F0BB2090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2E39-C1E2-4865-7592-6E66422B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B0C65-604A-F208-88EA-FE28D8AB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523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D3CFF-1ACA-BD1F-8D53-2470DF8C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83178-81AC-CF43-7ACE-FF93A42C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B422A-6634-E298-50AB-386653CA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757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64306-7A15-36D0-5E6A-1A80B924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0F95D-AED8-BB1F-F925-0B804C4A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29314-E078-3E99-A178-F175C6099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DD7EE-0289-9D6D-625B-55F65544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7910E-904E-9305-54A9-752B5C4A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91790-C818-EA35-03D1-2EBC1968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426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CC42-827B-C919-9C71-B323EDD8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36E0E3-543F-4C48-B1E5-9A072D044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FECD1-D41E-0773-F0A7-BCB5CFB0A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3B85D-17AF-C19E-8E74-8EBE7DD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5B163-1097-28BB-26C4-0AB064FE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78EC7-C489-6176-415F-35B47FE6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0469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2F8C1-1B84-6B0B-1203-15C915AA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1A6B1-9B88-B3EE-86C6-6E3FFC5AD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23E63-CF29-B797-C417-8E816EB9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EF9B9-345A-D24C-9710-18C6E5BD8850}" type="datetimeFigureOut">
              <a:rPr lang="en-NL" smtClean="0"/>
              <a:t>11/27/2023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A1C3A-916C-B95B-7657-0B2A92BB4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F5D51-1DEF-D061-2756-5094D8ED2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0A0-1E17-F348-BAFA-2DC0C613CA16}" type="slidenum">
              <a:rPr lang="en-NL" smtClean="0"/>
              <a:t>‹nr.›</a:t>
            </a:fld>
            <a:endParaRPr lang="en-NL"/>
          </a:p>
        </p:txBody>
      </p:sp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E45F18AD-8264-DE4A-DC0D-2DED433B55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6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hyperlink" Target="https://www.alphenaandenrijn.nl/Bouwprojecten_en_verkeersprojecten/Verkeersprojecten_reconstructies/Meerjarenplanning_verkeersprojecten" TargetMode="External"/><Relationship Id="rId4" Type="http://schemas.openxmlformats.org/officeDocument/2006/relationships/hyperlink" Target="https://alphenaandenrijn.maps.arcgis.com/apps/webappviewer/index.html?id=fa9a58f4c63a456abc7999d7804e3ae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hyperlink" Target="https://absweb.nu/lite/Map.aspx?data=u1bzXLX3GIR1wPHzmZGAMA==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wdorpofwijk.alphenaandenrijn.nl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C_6BCCA8FB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A5_D1C9241B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toon&#10;&#10;Description automatically generated">
            <a:extLst>
              <a:ext uri="{FF2B5EF4-FFF2-40B4-BE49-F238E27FC236}">
                <a16:creationId xmlns:a16="http://schemas.microsoft.com/office/drawing/2014/main" id="{D3993567-777D-DD36-5D74-EB6EEA75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04D57-6FE6-2385-1FEF-D41BD2FB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8528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Inwonersavond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gebiedsagenda</a:t>
            </a:r>
            <a:br>
              <a:rPr lang="en-GB" sz="3200" b="1">
                <a:latin typeface="Aller" panose="02000503030000020004" pitchFamily="2" charset="77"/>
              </a:rPr>
            </a:br>
            <a:r>
              <a:rPr lang="en-GB" sz="6000" b="1">
                <a:solidFill>
                  <a:srgbClr val="003A5C"/>
                </a:solidFill>
                <a:latin typeface="Aller" panose="02000503030000020004" pitchFamily="2" charset="77"/>
              </a:rPr>
              <a:t>Alphen Noord</a:t>
            </a:r>
            <a:endParaRPr lang="en-GB" sz="6000">
              <a:solidFill>
                <a:srgbClr val="003A5C"/>
              </a:solidFill>
              <a:effectLst/>
              <a:latin typeface="Aller" panose="02000503030000020004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14A168-B860-D5F0-6C8B-CAF5E686F300}"/>
              </a:ext>
            </a:extLst>
          </p:cNvPr>
          <p:cNvSpPr txBox="1">
            <a:spLocks/>
          </p:cNvSpPr>
          <p:nvPr/>
        </p:nvSpPr>
        <p:spPr>
          <a:xfrm>
            <a:off x="838200" y="24703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>
                <a:solidFill>
                  <a:srgbClr val="003A5C"/>
                </a:solidFill>
                <a:latin typeface="Chauncy Pro" panose="02000506020000020004" pitchFamily="2" charset="77"/>
              </a:rPr>
              <a:t>27 november 2023</a:t>
            </a:r>
            <a:endParaRPr lang="en-NL" sz="3200">
              <a:solidFill>
                <a:srgbClr val="003A5C"/>
              </a:solidFill>
              <a:effectLst/>
              <a:latin typeface="Chauncy Pro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656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BC6CF-77D4-4F7D-AC15-343529DA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100" b="1" dirty="0">
                <a:solidFill>
                  <a:srgbClr val="008F38"/>
                </a:solidFill>
                <a:latin typeface="Aller"/>
              </a:rPr>
              <a:t>Wat zijn belangrijke trends op wijk- en buurtniveau?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B28D987-2B8E-4D33-AF93-D4894C31B871}"/>
              </a:ext>
            </a:extLst>
          </p:cNvPr>
          <p:cNvSpPr txBox="1"/>
          <p:nvPr/>
        </p:nvSpPr>
        <p:spPr>
          <a:xfrm>
            <a:off x="838200" y="1690688"/>
            <a:ext cx="10864065" cy="45858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endParaRPr lang="nl-NL" sz="16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</a:rPr>
              <a:t>Afname van georganiseerde inwoners (belangengroepen, VvE’s, bewonerscommissies en –verenigingen, buurtpreventieteams en Facebook pagina’s)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</a:rPr>
              <a:t>Effect globalisering op de buurtontwikkeling (toestroom migranten, asielzoekers en werknemers uit Oost-Europese EU landen)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  <a:sym typeface="Wingdings" panose="05000000000000000000" pitchFamily="2" charset="2"/>
              </a:rPr>
              <a:t>G</a:t>
            </a:r>
            <a:r>
              <a:rPr lang="nl-NL" sz="2100">
                <a:solidFill>
                  <a:srgbClr val="083B5B"/>
                </a:solidFill>
                <a:latin typeface="Aller"/>
              </a:rPr>
              <a:t>evoelens van ongemak van </a:t>
            </a:r>
            <a:r>
              <a:rPr lang="nl-NL" sz="2100" err="1">
                <a:solidFill>
                  <a:srgbClr val="083B5B"/>
                </a:solidFill>
                <a:latin typeface="Aller"/>
              </a:rPr>
              <a:t>multiculturaliteit</a:t>
            </a:r>
            <a:endParaRPr lang="nl-NL" sz="2100">
              <a:solidFill>
                <a:srgbClr val="083B5B"/>
              </a:solidFill>
              <a:latin typeface="Alle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</a:rPr>
              <a:t>Verschillen van opvoeden in de buurt (individualisering, </a:t>
            </a:r>
            <a:r>
              <a:rPr lang="nl-NL" sz="2100" err="1">
                <a:solidFill>
                  <a:srgbClr val="083B5B"/>
                </a:solidFill>
                <a:latin typeface="Aller"/>
              </a:rPr>
              <a:t>multi-culturele</a:t>
            </a:r>
            <a:r>
              <a:rPr lang="nl-NL" sz="2100">
                <a:solidFill>
                  <a:srgbClr val="083B5B"/>
                </a:solidFill>
                <a:latin typeface="Aller"/>
              </a:rPr>
              <a:t> opvoedingsstijlen)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</a:rPr>
              <a:t>Toename onzekerheden rond arbeid, inkomen en onderwijs                                                  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</a:rPr>
              <a:t>Toename van sociale segregatie (afzondering)                                                                                         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>
                <a:solidFill>
                  <a:srgbClr val="083B5B"/>
                </a:solidFill>
                <a:latin typeface="Aller"/>
              </a:rPr>
              <a:t>Aanhoudende beleving van onvoldoende 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56489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7" y="1287293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100">
                <a:solidFill>
                  <a:srgbClr val="083B5B"/>
                </a:solidFill>
                <a:latin typeface="Aller"/>
              </a:rPr>
              <a:t>Ridderbuurt, Steinenbuurt, Paddestoelenbuurt, Ericapark Weidebloemenbuurt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100">
                <a:solidFill>
                  <a:srgbClr val="083B5B"/>
                </a:solidFill>
                <a:latin typeface="Aller"/>
              </a:rPr>
              <a:t>Herenweg, Horstenbuurt, </a:t>
            </a:r>
            <a:r>
              <a:rPr lang="nl-NL" sz="2100" err="1">
                <a:solidFill>
                  <a:srgbClr val="083B5B"/>
                </a:solidFill>
                <a:latin typeface="Aller"/>
              </a:rPr>
              <a:t>Burgtenbuurt</a:t>
            </a:r>
            <a:endParaRPr lang="nl-NL" sz="2100">
              <a:solidFill>
                <a:srgbClr val="083B5B"/>
              </a:solidFill>
              <a:latin typeface="Aller"/>
            </a:endParaRP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100">
                <a:solidFill>
                  <a:srgbClr val="083B5B"/>
                </a:solidFill>
                <a:latin typeface="Aller"/>
              </a:rPr>
              <a:t>Preludeweg, Componistenbuurt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100">
                <a:solidFill>
                  <a:srgbClr val="083B5B"/>
                </a:solidFill>
                <a:latin typeface="Aller"/>
              </a:rPr>
              <a:t>De Heul, Gnephoek, Woubrugseweg, Heuvelweg, Weteringpark, Ambachtenbuurt, Heimanswetering, Stromenbuurt, Nuovaweg, Groenoord, Rijnoord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l-NL" sz="2100">
                <a:solidFill>
                  <a:srgbClr val="083B5B"/>
                </a:solidFill>
                <a:latin typeface="Aller"/>
              </a:rPr>
              <a:t>Planetenbuurt, Edelstenenbuurt</a:t>
            </a:r>
          </a:p>
          <a:p>
            <a:endParaRPr lang="nl-NL" sz="250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endParaRPr lang="nl-NL" sz="250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7" y="619849"/>
            <a:ext cx="10774681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solidFill>
                <a:srgbClr val="008F38"/>
              </a:solidFill>
              <a:highlight>
                <a:srgbClr val="00FF00"/>
              </a:highlight>
              <a:latin typeface="Aller" panose="02000503030000020004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78D3914-5E9D-0D5E-A9C9-63A48460A52F}"/>
              </a:ext>
            </a:extLst>
          </p:cNvPr>
          <p:cNvSpPr txBox="1"/>
          <p:nvPr/>
        </p:nvSpPr>
        <p:spPr>
          <a:xfrm>
            <a:off x="587830" y="616600"/>
            <a:ext cx="952435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Vijf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gebundelde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buurten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binnen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Alphen Noord</a:t>
            </a:r>
          </a:p>
        </p:txBody>
      </p:sp>
    </p:spTree>
    <p:extLst>
      <p:ext uri="{BB962C8B-B14F-4D97-AF65-F5344CB8AC3E}">
        <p14:creationId xmlns:p14="http://schemas.microsoft.com/office/powerpoint/2010/main" val="195974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tekst, Plan&#10;&#10;Automatisch gegenereerde beschrijving">
            <a:extLst>
              <a:ext uri="{FF2B5EF4-FFF2-40B4-BE49-F238E27FC236}">
                <a16:creationId xmlns:a16="http://schemas.microsoft.com/office/drawing/2014/main" id="{6EF9CE83-522D-485C-42D9-1CAB47021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2"/>
          <a:stretch/>
        </p:blipFill>
        <p:spPr>
          <a:xfrm>
            <a:off x="296248" y="205273"/>
            <a:ext cx="8129296" cy="57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4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61" y="1726477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nl-NL" sz="2400" b="1">
              <a:effectLst/>
              <a:ea typeface="Times New Roman" panose="02020603050405020304" pitchFamily="18" charset="0"/>
            </a:endParaRP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Minder sociale samenhang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Lage organisatiegraad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Lage saamhorigheid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Fout parkeren vanwege parkeerdruk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7" y="619849"/>
            <a:ext cx="10774681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1.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Ridderbuurt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Steinenbuurt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Paddestoelenbuurt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Ericapark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 en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Weidebloemenbuurt</a:t>
            </a:r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  <a:p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331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48B8A9-943D-470E-8683-4623B2CF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7" y="166116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5000"/>
              </a:lnSpc>
            </a:pPr>
            <a:r>
              <a:rPr lang="nl-NL" sz="2100">
                <a:solidFill>
                  <a:srgbClr val="083B5B"/>
                </a:solidFill>
                <a:latin typeface="Aller"/>
              </a:rPr>
              <a:t>Ontbreken van jongerenvoorzieningen (ontmoetingsfunctie)</a:t>
            </a:r>
          </a:p>
          <a:p>
            <a:pPr>
              <a:lnSpc>
                <a:spcPct val="105000"/>
              </a:lnSpc>
            </a:pPr>
            <a:r>
              <a:rPr lang="nl-NL" sz="2100">
                <a:solidFill>
                  <a:srgbClr val="083B5B"/>
                </a:solidFill>
                <a:latin typeface="Aller"/>
              </a:rPr>
              <a:t>Overlast van jongeren en het gebruik van genotsmiddelen</a:t>
            </a:r>
          </a:p>
          <a:p>
            <a:pPr>
              <a:lnSpc>
                <a:spcPct val="105000"/>
              </a:lnSpc>
            </a:pPr>
            <a:r>
              <a:rPr lang="nl-NL" sz="2100">
                <a:solidFill>
                  <a:srgbClr val="083B5B"/>
                </a:solidFill>
                <a:latin typeface="Aller"/>
              </a:rPr>
              <a:t>Zwerfvuil, dumpingen en bijplaatsingen grofvuil, fout parkeren en te hard rijden</a:t>
            </a:r>
          </a:p>
          <a:p>
            <a:pPr lvl="0">
              <a:lnSpc>
                <a:spcPct val="105000"/>
              </a:lnSpc>
            </a:pPr>
            <a:r>
              <a:rPr lang="nl-NL" sz="2100">
                <a:solidFill>
                  <a:srgbClr val="083B5B"/>
                </a:solidFill>
                <a:latin typeface="Aller"/>
              </a:rPr>
              <a:t>Lage participatiegraad en lage betrokkenheid onder bewoners </a:t>
            </a:r>
          </a:p>
          <a:p>
            <a:pPr lvl="0">
              <a:lnSpc>
                <a:spcPct val="105000"/>
              </a:lnSpc>
            </a:pPr>
            <a:r>
              <a:rPr lang="nl-NL" sz="2100">
                <a:solidFill>
                  <a:srgbClr val="083B5B"/>
                </a:solidFill>
                <a:latin typeface="Aller"/>
              </a:rPr>
              <a:t>Hoog aantal meldingen bij politie en gemeente</a:t>
            </a:r>
          </a:p>
          <a:p>
            <a:pPr marL="457200">
              <a:lnSpc>
                <a:spcPct val="105000"/>
              </a:lnSpc>
            </a:pPr>
            <a:endParaRPr lang="nl-NL" sz="3800">
              <a:effectLst/>
              <a:ea typeface="Calibri" panose="020F0502020204030204" pitchFamily="34" charset="0"/>
            </a:endParaRPr>
          </a:p>
          <a:p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E9F210-4C0C-0831-87FE-3ED8D40C9321}"/>
              </a:ext>
            </a:extLst>
          </p:cNvPr>
          <p:cNvSpPr txBox="1">
            <a:spLocks/>
          </p:cNvSpPr>
          <p:nvPr/>
        </p:nvSpPr>
        <p:spPr>
          <a:xfrm>
            <a:off x="557347" y="619849"/>
            <a:ext cx="10774681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2.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Herenweg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Horstenbuurt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Burgtenbuurt</a:t>
            </a:r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  <a:p>
            <a:pPr marL="514350" indent="-514350">
              <a:buAutoNum type="arabicPeriod"/>
            </a:pPr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  <a:p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431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61" y="1726477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100">
                <a:solidFill>
                  <a:srgbClr val="083B5B"/>
                </a:solidFill>
                <a:latin typeface="Aller"/>
              </a:rPr>
              <a:t>Te hard rijden en fout parkeren vanwege parkeerdruk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Minder saamhorigheid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Lage participatiegraad en lage betrokkenheid onder bewoners</a:t>
            </a:r>
          </a:p>
          <a:p>
            <a:pPr marL="0" indent="0">
              <a:buNone/>
            </a:pPr>
            <a:endParaRPr lang="nl-NL" sz="2100">
              <a:solidFill>
                <a:srgbClr val="083B5B"/>
              </a:solidFill>
              <a:latin typeface="Aller"/>
            </a:endParaRPr>
          </a:p>
          <a:p>
            <a:pPr marL="0" indent="0">
              <a:buNone/>
            </a:pPr>
            <a:endParaRPr lang="nl-NL" sz="2500"/>
          </a:p>
          <a:p>
            <a:endParaRPr lang="nl-NL" sz="250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endParaRPr lang="nl-NL" sz="250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7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7" y="619849"/>
            <a:ext cx="10774681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3. 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Preludeweg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Componistenbuurt</a:t>
            </a:r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486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7" y="2575564"/>
            <a:ext cx="10515600" cy="46743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100">
                <a:solidFill>
                  <a:srgbClr val="083B5B"/>
                </a:solidFill>
                <a:latin typeface="Aller"/>
              </a:rPr>
              <a:t>Gebiedsontwikkeling masterplan </a:t>
            </a:r>
            <a:r>
              <a:rPr lang="nl-NL" sz="2100" err="1">
                <a:solidFill>
                  <a:srgbClr val="083B5B"/>
                </a:solidFill>
                <a:latin typeface="Aller"/>
              </a:rPr>
              <a:t>Gnephoek</a:t>
            </a:r>
            <a:r>
              <a:rPr lang="nl-NL" sz="2100">
                <a:solidFill>
                  <a:srgbClr val="083B5B"/>
                </a:solidFill>
                <a:latin typeface="Aller"/>
              </a:rPr>
              <a:t> en toename verkeerdruk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Overlast van jongeren en het gebruik van genotsmiddelen en ontbreken van jongerenvoorzieningen (ontmoetingsfunctie)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Sociale problematiek achter de voordeur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100">
                <a:solidFill>
                  <a:srgbClr val="083B5B"/>
                </a:solidFill>
                <a:latin typeface="Aller"/>
              </a:rPr>
              <a:t>Lage participatiegraad en lage betrokkenheid onder bewoners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100">
                <a:solidFill>
                  <a:srgbClr val="083B5B"/>
                </a:solidFill>
                <a:latin typeface="Aller"/>
              </a:rPr>
              <a:t>Hoog aantal meldingen bij politie en gemeente 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Veiligheid (inbraken) 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Inwoners voelen zich buitengesloten door gemeente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Transitiewarmte</a:t>
            </a:r>
          </a:p>
          <a:p>
            <a:endParaRPr lang="nl-NL" sz="2100">
              <a:solidFill>
                <a:srgbClr val="083B5B"/>
              </a:solidFill>
              <a:latin typeface="Aller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0" y="1857996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7" y="619849"/>
            <a:ext cx="10774681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>
                <a:tab pos="457200" algn="l"/>
              </a:tabLst>
              <a:defRPr/>
            </a:pPr>
            <a:r>
              <a:rPr lang="nl-NL" sz="3100" b="1">
                <a:solidFill>
                  <a:srgbClr val="008F38"/>
                </a:solidFill>
                <a:latin typeface="Aller" panose="02000503030000020004" pitchFamily="2" charset="77"/>
              </a:rPr>
              <a:t>4. De Heul, </a:t>
            </a:r>
            <a:r>
              <a:rPr lang="nl-NL" sz="3100" b="1" err="1">
                <a:solidFill>
                  <a:srgbClr val="008F38"/>
                </a:solidFill>
                <a:latin typeface="Aller" panose="02000503030000020004" pitchFamily="2" charset="77"/>
              </a:rPr>
              <a:t>Gnephoek</a:t>
            </a:r>
            <a:r>
              <a:rPr lang="nl-NL" sz="3100" b="1">
                <a:solidFill>
                  <a:srgbClr val="008F38"/>
                </a:solidFill>
                <a:latin typeface="Aller" panose="02000503030000020004" pitchFamily="2" charset="77"/>
              </a:rPr>
              <a:t>, </a:t>
            </a:r>
            <a:r>
              <a:rPr lang="nl-NL" sz="3100" b="1" err="1">
                <a:solidFill>
                  <a:srgbClr val="008F38"/>
                </a:solidFill>
                <a:latin typeface="Aller" panose="02000503030000020004" pitchFamily="2" charset="77"/>
              </a:rPr>
              <a:t>Woubrugseweg</a:t>
            </a:r>
            <a:r>
              <a:rPr lang="nl-NL" sz="3100" b="1">
                <a:solidFill>
                  <a:srgbClr val="008F38"/>
                </a:solidFill>
                <a:latin typeface="Aller" panose="02000503030000020004" pitchFamily="2" charset="77"/>
              </a:rPr>
              <a:t>, Heuvelweg, Weteringpark, Ambachtenbuurt, </a:t>
            </a:r>
            <a:r>
              <a:rPr lang="nl-NL" sz="3100" b="1" err="1">
                <a:solidFill>
                  <a:srgbClr val="008F38"/>
                </a:solidFill>
                <a:latin typeface="Aller" panose="02000503030000020004" pitchFamily="2" charset="77"/>
              </a:rPr>
              <a:t>Heimanswetering</a:t>
            </a:r>
            <a:r>
              <a:rPr lang="nl-NL" sz="3100" b="1">
                <a:solidFill>
                  <a:srgbClr val="008F38"/>
                </a:solidFill>
                <a:latin typeface="Aller" panose="02000503030000020004" pitchFamily="2" charset="77"/>
              </a:rPr>
              <a:t>, Stromenbuurt (hoogbouw/ laagbouw), </a:t>
            </a:r>
            <a:r>
              <a:rPr lang="nl-NL" sz="3100" b="1" err="1">
                <a:solidFill>
                  <a:srgbClr val="008F38"/>
                </a:solidFill>
                <a:latin typeface="Aller" panose="02000503030000020004" pitchFamily="2" charset="77"/>
              </a:rPr>
              <a:t>Nuovaweg</a:t>
            </a:r>
            <a:r>
              <a:rPr lang="nl-NL" sz="3100" b="1">
                <a:solidFill>
                  <a:srgbClr val="008F38"/>
                </a:solidFill>
                <a:latin typeface="Aller" panose="02000503030000020004" pitchFamily="2" charset="77"/>
              </a:rPr>
              <a:t>, Groenoord, Rijnoord</a:t>
            </a:r>
          </a:p>
        </p:txBody>
      </p:sp>
    </p:spTree>
    <p:extLst>
      <p:ext uri="{BB962C8B-B14F-4D97-AF65-F5344CB8AC3E}">
        <p14:creationId xmlns:p14="http://schemas.microsoft.com/office/powerpoint/2010/main" val="264542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61" y="1726477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100">
                <a:solidFill>
                  <a:srgbClr val="083B5B"/>
                </a:solidFill>
                <a:latin typeface="Aller"/>
              </a:rPr>
              <a:t>Beeldvorming heeft een negatieve werking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Maatwerk zorg en preventie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Inzetten op armoedebestrijding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Kansenongelijkheid verminderen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De jonge doelgroep (basisschoolleeftijd) bekend maken met het hulpaanbod en laagdrempelig contact met bijvoorbeeld Jongerenwerk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Verstevigen van opvoedondersteuning en opvoedvaardigheden voor ouders van kinderen tot 12 jaar en jongeren in de leeftijd van 12  tot 23 jaar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Jeugd overlastgevend gedrag en criminaliteit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Participatie (zelf organiserend/zeggenschap en toegang tot invloed)</a:t>
            </a:r>
          </a:p>
          <a:p>
            <a:endParaRPr lang="nl-NL" sz="2400" kern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ker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b="1" kern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400">
              <a:effectLst/>
              <a:ea typeface="Calibri" panose="020F0502020204030204" pitchFamily="34" charset="0"/>
            </a:endParaRPr>
          </a:p>
          <a:p>
            <a:endParaRPr lang="nl-NL" sz="250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endParaRPr lang="nl-NL" sz="250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7" y="619849"/>
            <a:ext cx="10774681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5.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Planetenbuurt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/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Edelstenenbuurt</a:t>
            </a:r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  <a:p>
            <a:endParaRPr lang="en-GB" sz="3100" b="1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92579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background&#10;&#10;Description automatically generated">
            <a:extLst>
              <a:ext uri="{FF2B5EF4-FFF2-40B4-BE49-F238E27FC236}">
                <a16:creationId xmlns:a16="http://schemas.microsoft.com/office/drawing/2014/main" id="{F3767A9B-BFA4-31D5-4C73-2BA11FD5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473"/>
          <a:stretch/>
        </p:blipFill>
        <p:spPr>
          <a:xfrm>
            <a:off x="-1" y="5518826"/>
            <a:ext cx="12192000" cy="1339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07E6B-8C2A-9A85-C6D5-19EB6DFCD121}"/>
              </a:ext>
            </a:extLst>
          </p:cNvPr>
          <p:cNvSpPr/>
          <p:nvPr/>
        </p:nvSpPr>
        <p:spPr>
          <a:xfrm>
            <a:off x="317771" y="132875"/>
            <a:ext cx="4993532" cy="1024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D213BD9-D5C0-F999-FA91-68F855BB8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83" y="1371600"/>
            <a:ext cx="10515600" cy="5486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nl-NL" sz="2500">
                <a:solidFill>
                  <a:srgbClr val="003A5C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Op gezette tijden gaat de openbare ruimte flink op de schop. Naast de noodzakelijke vervangingen wordt </a:t>
            </a:r>
            <a:r>
              <a:rPr lang="nl-NL" sz="2500">
                <a:solidFill>
                  <a:srgbClr val="003A5C"/>
                </a:solidFill>
                <a:latin typeface="Calibri"/>
                <a:ea typeface="Calibri" panose="020F0502020204030204" pitchFamily="34" charset="0"/>
                <a:cs typeface="Times New Roman"/>
              </a:rPr>
              <a:t>met een reconstructie geïnvesteerd</a:t>
            </a:r>
            <a:r>
              <a:rPr lang="nl-NL" sz="2500">
                <a:solidFill>
                  <a:srgbClr val="003A5C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in een buitenruimte die klimaatbestendig, gezond en veilig is</a:t>
            </a:r>
            <a:endParaRPr lang="nl-NL" sz="2500">
              <a:solidFill>
                <a:srgbClr val="003A5C"/>
              </a:solidFill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nl-NL" sz="2500">
                <a:solidFill>
                  <a:srgbClr val="003A5C"/>
                </a:solidFill>
                <a:latin typeface="Calibri"/>
                <a:ea typeface="Calibri" panose="020F0502020204030204" pitchFamily="34" charset="0"/>
                <a:cs typeface="Times New Roman"/>
              </a:rPr>
              <a:t>Doel: </a:t>
            </a:r>
            <a:r>
              <a:rPr lang="nl-NL" sz="2500">
                <a:solidFill>
                  <a:srgbClr val="003A5C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samen met de inwoners te komen tot slimme faseringen, goede logistieke oplossingen en minimale hinder voor de omgeving</a:t>
            </a:r>
            <a:endParaRPr lang="nl-NL" sz="2500">
              <a:solidFill>
                <a:srgbClr val="003A5C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nl-NL" sz="2500">
                <a:solidFill>
                  <a:srgbClr val="003A5C"/>
                </a:solidFill>
                <a:latin typeface="Calibri"/>
                <a:ea typeface="Calibri" panose="020F0502020204030204" pitchFamily="34" charset="0"/>
                <a:cs typeface="Times New Roman"/>
              </a:rPr>
              <a:t>De gemeente komt met het voorstel; betrokkenheid van inwoners op basis van het Participatiekader</a:t>
            </a:r>
            <a:endParaRPr lang="nl-NL" sz="2500">
              <a:solidFill>
                <a:srgbClr val="003A5C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nl-NL" sz="2500">
                <a:solidFill>
                  <a:srgbClr val="003A5C"/>
                </a:solidFill>
                <a:latin typeface="Calibri"/>
                <a:ea typeface="Calibri" panose="020F0502020204030204" pitchFamily="34" charset="0"/>
                <a:cs typeface="Times New Roman"/>
              </a:rPr>
              <a:t>Vervolgens beslist de gemeente!</a:t>
            </a:r>
            <a:endParaRPr lang="nl-NL" sz="2500">
              <a:solidFill>
                <a:srgbClr val="003A5C"/>
              </a:solidFill>
              <a:cs typeface="Calibri"/>
            </a:endParaRPr>
          </a:p>
          <a:p>
            <a:pPr lvl="0">
              <a:tabLst>
                <a:tab pos="457200" algn="l"/>
              </a:tabLst>
            </a:pPr>
            <a:endParaRPr lang="nl-NL" sz="2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8691C-B123-CE86-6E2A-BA2F9222F878}"/>
              </a:ext>
            </a:extLst>
          </p:cNvPr>
          <p:cNvSpPr txBox="1">
            <a:spLocks/>
          </p:cNvSpPr>
          <p:nvPr/>
        </p:nvSpPr>
        <p:spPr>
          <a:xfrm>
            <a:off x="557348" y="61984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08F38"/>
                </a:solidFill>
                <a:latin typeface="Aller"/>
              </a:rPr>
              <a:t>Werkwijze</a:t>
            </a:r>
            <a:r>
              <a:rPr lang="en-GB" sz="3200" b="1">
                <a:solidFill>
                  <a:srgbClr val="008F38"/>
                </a:solidFill>
                <a:latin typeface="Aller"/>
              </a:rPr>
              <a:t> </a:t>
            </a:r>
            <a:r>
              <a:rPr lang="en-GB" sz="3200" b="1" err="1">
                <a:solidFill>
                  <a:srgbClr val="008F38"/>
                </a:solidFill>
                <a:latin typeface="Aller"/>
              </a:rPr>
              <a:t>reconstructies</a:t>
            </a:r>
            <a:endParaRPr lang="en-GB" sz="3200">
              <a:solidFill>
                <a:srgbClr val="008F38"/>
              </a:solidFill>
              <a:latin typeface="Aller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90DE1542-D10E-E4A3-B0CF-88FB50F8D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14" b="80473"/>
          <a:stretch/>
        </p:blipFill>
        <p:spPr>
          <a:xfrm rot="14579900">
            <a:off x="10022419" y="487935"/>
            <a:ext cx="2374328" cy="13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93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background&#10;&#10;Description automatically generated">
            <a:extLst>
              <a:ext uri="{FF2B5EF4-FFF2-40B4-BE49-F238E27FC236}">
                <a16:creationId xmlns:a16="http://schemas.microsoft.com/office/drawing/2014/main" id="{F3767A9B-BFA4-31D5-4C73-2BA11FD5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473"/>
          <a:stretch/>
        </p:blipFill>
        <p:spPr>
          <a:xfrm>
            <a:off x="-1" y="5518826"/>
            <a:ext cx="12192000" cy="1339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07E6B-8C2A-9A85-C6D5-19EB6DFCD121}"/>
              </a:ext>
            </a:extLst>
          </p:cNvPr>
          <p:cNvSpPr/>
          <p:nvPr/>
        </p:nvSpPr>
        <p:spPr>
          <a:xfrm>
            <a:off x="317771" y="132875"/>
            <a:ext cx="4993532" cy="1024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D213BD9-D5C0-F999-FA91-68F855BB8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83" y="1371600"/>
            <a:ext cx="10515600" cy="5486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457200" algn="l"/>
              </a:tabLst>
            </a:pPr>
            <a:r>
              <a:rPr lang="nl-NL" dirty="0">
                <a:ea typeface="+mn-lt"/>
                <a:cs typeface="+mn-lt"/>
                <a:hlinkClick r:id="rId4"/>
              </a:rPr>
              <a:t>https://alphenaandenrijn.maps.arcgis.com/apps/webappviewer/index.html?id=fa9a58f4c63a456abc7999d7804e3ae3</a:t>
            </a:r>
            <a:endParaRPr lang="nl-NL">
              <a:latin typeface="Calibri" panose="020F0502020204030204" pitchFamily="34" charset="0"/>
              <a:ea typeface="+mn-lt"/>
              <a:cs typeface="Calibri" panose="020F0502020204030204"/>
            </a:endParaRPr>
          </a:p>
          <a:p>
            <a:pPr>
              <a:tabLst>
                <a:tab pos="457200" algn="l"/>
              </a:tabLst>
            </a:pPr>
            <a:endParaRPr lang="nl-NL"/>
          </a:p>
          <a:p>
            <a:pPr>
              <a:tabLst>
                <a:tab pos="457200" algn="l"/>
              </a:tabLst>
            </a:pPr>
            <a:r>
              <a:rPr lang="nl-NL" dirty="0">
                <a:ea typeface="+mn-lt"/>
                <a:cs typeface="+mn-lt"/>
                <a:hlinkClick r:id="rId5"/>
              </a:rPr>
              <a:t>https://www.alphenaandenrijn.nl/Bouwprojecten_en_verkeersprojecten/Verkeersprojecten_reconstructies/Meerjarenplanning_verkeersprojecten</a:t>
            </a:r>
            <a:endParaRPr lang="nl-NL"/>
          </a:p>
          <a:p>
            <a:pPr>
              <a:tabLst>
                <a:tab pos="457200" algn="l"/>
              </a:tabLst>
            </a:pPr>
            <a:endParaRPr lang="nl-NL"/>
          </a:p>
          <a:p>
            <a:pPr lvl="0">
              <a:tabLst>
                <a:tab pos="457200" algn="l"/>
              </a:tabLst>
            </a:pP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8691C-B123-CE86-6E2A-BA2F9222F878}"/>
              </a:ext>
            </a:extLst>
          </p:cNvPr>
          <p:cNvSpPr txBox="1">
            <a:spLocks/>
          </p:cNvSpPr>
          <p:nvPr/>
        </p:nvSpPr>
        <p:spPr>
          <a:xfrm>
            <a:off x="557348" y="61984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08F38"/>
                </a:solidFill>
                <a:latin typeface="Aller"/>
              </a:rPr>
              <a:t>Overzicht</a:t>
            </a:r>
            <a:r>
              <a:rPr lang="en-GB" sz="3200" b="1">
                <a:solidFill>
                  <a:srgbClr val="008F38"/>
                </a:solidFill>
                <a:latin typeface="Aller"/>
              </a:rPr>
              <a:t> planning </a:t>
            </a:r>
            <a:r>
              <a:rPr lang="en-GB" sz="3200" b="1" err="1">
                <a:solidFill>
                  <a:srgbClr val="008F38"/>
                </a:solidFill>
                <a:latin typeface="Aller"/>
              </a:rPr>
              <a:t>reconstructies</a:t>
            </a:r>
            <a:endParaRPr lang="en-GB" sz="3200">
              <a:solidFill>
                <a:srgbClr val="008F38"/>
              </a:solidFill>
              <a:latin typeface="Aller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90DE1542-D10E-E4A3-B0CF-88FB50F8DB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14" b="80473"/>
          <a:stretch/>
        </p:blipFill>
        <p:spPr>
          <a:xfrm rot="14579900">
            <a:off x="10022419" y="487935"/>
            <a:ext cx="2374328" cy="13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5FBBAF-8021-DBD7-1D13-DF2AD58B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7" y="642599"/>
            <a:ext cx="11231881" cy="849275"/>
          </a:xfrm>
        </p:spPr>
        <p:txBody>
          <a:bodyPr>
            <a:noAutofit/>
          </a:bodyPr>
          <a:lstStyle/>
          <a:p>
            <a:r>
              <a:rPr lang="en-GB" sz="3200" b="1" err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Programma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inwonersavond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 </a:t>
            </a:r>
            <a:br>
              <a:rPr lang="en-GB" sz="3200" b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</a:br>
            <a:r>
              <a:rPr lang="en-GB" sz="3200" b="1" err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gebiedsagenda</a:t>
            </a:r>
            <a:br>
              <a:rPr lang="en-GB" sz="3200" b="1">
                <a:solidFill>
                  <a:srgbClr val="33BFED"/>
                </a:solidFill>
                <a:effectLst/>
                <a:latin typeface="Aller" panose="02000503030000020004" pitchFamily="2" charset="77"/>
              </a:rPr>
            </a:br>
            <a:r>
              <a:rPr lang="en-GB" sz="3200" b="1">
                <a:solidFill>
                  <a:srgbClr val="053D5E"/>
                </a:solidFill>
                <a:effectLst/>
                <a:latin typeface="Aller" panose="020B0603020203020204" pitchFamily="34" charset="77"/>
              </a:rPr>
              <a:t>Alphen Noord</a:t>
            </a:r>
            <a:endParaRPr lang="en-GB" sz="3200">
              <a:solidFill>
                <a:srgbClr val="33BFED"/>
              </a:solidFill>
              <a:effectLst/>
              <a:latin typeface="Aller" panose="020B0603020203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F6010-3E13-C700-081C-859F554B8D11}"/>
              </a:ext>
            </a:extLst>
          </p:cNvPr>
          <p:cNvSpPr txBox="1"/>
          <p:nvPr/>
        </p:nvSpPr>
        <p:spPr>
          <a:xfrm>
            <a:off x="574766" y="2019992"/>
            <a:ext cx="1909029" cy="4019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19.15 - 19.30</a:t>
            </a:r>
            <a:br>
              <a:rPr lang="nl-NL" sz="2100" b="1">
                <a:effectLst/>
                <a:latin typeface="Aller Light" panose="02000503000000020004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19.30 - 19.45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nl-NL" sz="2100" b="1">
                <a:effectLst/>
                <a:latin typeface="Aller Light" panose="02000503000000020004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19.45 - </a:t>
            </a:r>
            <a:r>
              <a:rPr lang="nl-NL" sz="2100" b="1">
                <a:solidFill>
                  <a:srgbClr val="008F38"/>
                </a:solidFill>
                <a:latin typeface="Aller Light"/>
                <a:ea typeface="Calibri" panose="020F0502020204030204" pitchFamily="34" charset="0"/>
                <a:cs typeface="Times New Roman"/>
              </a:rPr>
              <a:t>20.45</a:t>
            </a:r>
            <a:br>
              <a:rPr lang="nl-NL" sz="2100" b="1">
                <a:solidFill>
                  <a:srgbClr val="008F38"/>
                </a:solidFill>
                <a:latin typeface="Aller Light"/>
                <a:ea typeface="Calibri" panose="020F0502020204030204" pitchFamily="34" charset="0"/>
                <a:cs typeface="Times New Roman"/>
              </a:rPr>
            </a:br>
            <a:br>
              <a:rPr lang="nl-NL" sz="2100" b="1">
                <a:solidFill>
                  <a:srgbClr val="008F38"/>
                </a:solidFill>
                <a:latin typeface="Aller Light"/>
                <a:ea typeface="Calibri" panose="020F0502020204030204" pitchFamily="34" charset="0"/>
                <a:cs typeface="Times New Roman"/>
              </a:rPr>
            </a:br>
            <a:br>
              <a:rPr lang="nl-NL" sz="2100" b="1">
                <a:latin typeface="Aller Light"/>
                <a:ea typeface="Calibri" panose="020F0502020204030204" pitchFamily="34" charset="0"/>
                <a:cs typeface="Times New Roman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20.45 - 21.15</a:t>
            </a:r>
            <a:br>
              <a:rPr lang="nl-NL" sz="2100" b="1">
                <a:effectLst/>
                <a:latin typeface="Aller Light" panose="02000503000000020004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21.15 - 21.45</a:t>
            </a:r>
            <a:endParaRPr lang="en-US" sz="2100" b="1">
              <a:solidFill>
                <a:srgbClr val="008F38"/>
              </a:solidFill>
              <a:effectLst/>
              <a:latin typeface="Aller Ligh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05787-72DF-FBC0-9118-C8440BD9383F}"/>
              </a:ext>
            </a:extLst>
          </p:cNvPr>
          <p:cNvSpPr txBox="1"/>
          <p:nvPr/>
        </p:nvSpPr>
        <p:spPr>
          <a:xfrm>
            <a:off x="2591431" y="2019992"/>
            <a:ext cx="9487570" cy="3917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Inloop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Welkomstwoord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toelichting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op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gebiedsgericht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werken</a:t>
            </a:r>
            <a:br>
              <a:rPr lang="en-GB" sz="2100" b="1">
                <a:solidFill>
                  <a:srgbClr val="083B5B"/>
                </a:solidFill>
                <a:effectLst/>
                <a:latin typeface="Aller"/>
              </a:rPr>
            </a:br>
            <a:r>
              <a:rPr lang="en-GB" sz="2100">
                <a:solidFill>
                  <a:srgbClr val="083B5B"/>
                </a:solidFill>
                <a:latin typeface="Aller"/>
              </a:rPr>
              <a:t>door </a:t>
            </a:r>
            <a:r>
              <a:rPr lang="en-GB" sz="2100" err="1">
                <a:solidFill>
                  <a:srgbClr val="083B5B"/>
                </a:solidFill>
                <a:latin typeface="Aller"/>
              </a:rPr>
              <a:t>wethouder</a:t>
            </a:r>
            <a:r>
              <a:rPr lang="en-GB" sz="2100">
                <a:solidFill>
                  <a:srgbClr val="083B5B"/>
                </a:solidFill>
                <a:latin typeface="Aller"/>
              </a:rPr>
              <a:t> </a:t>
            </a:r>
            <a:r>
              <a:rPr lang="en-GB" sz="2100">
                <a:solidFill>
                  <a:srgbClr val="083B5B"/>
                </a:solidFill>
                <a:effectLst/>
                <a:latin typeface="Aller"/>
              </a:rPr>
              <a:t>Gert-Jan </a:t>
            </a:r>
            <a:r>
              <a:rPr lang="en-GB" sz="2100" err="1">
                <a:solidFill>
                  <a:srgbClr val="083B5B"/>
                </a:solidFill>
                <a:effectLst/>
                <a:latin typeface="Aller"/>
              </a:rPr>
              <a:t>Schotanus</a:t>
            </a:r>
            <a:endParaRPr lang="en-GB" sz="2100">
              <a:latin typeface="Aller" panose="0200050303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latin typeface="Aller"/>
              </a:rPr>
              <a:t>Terugkoppeling</a:t>
            </a:r>
            <a:r>
              <a:rPr lang="en-GB" sz="2100" b="1">
                <a:solidFill>
                  <a:srgbClr val="083B5B"/>
                </a:solidFill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latin typeface="Aller"/>
              </a:rPr>
              <a:t>informatie</a:t>
            </a:r>
            <a:endParaRPr lang="en-GB" sz="2100" b="1">
              <a:solidFill>
                <a:srgbClr val="083B5B"/>
              </a:solidFill>
              <a:latin typeface="Aller"/>
            </a:endParaRPr>
          </a:p>
          <a:p>
            <a:pPr>
              <a:lnSpc>
                <a:spcPct val="150000"/>
              </a:lnSpc>
            </a:pP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Informatie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over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ontwikkelingen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binnen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wijk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en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buurten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;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terugkoppeling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verwerking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van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opbrengsten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vanuit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inwonersavonden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en website</a:t>
            </a: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Prioriteren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van de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doelen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onderwerpen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leefomgeving</a:t>
            </a:r>
            <a:endParaRPr lang="en-GB" sz="2100" b="1">
              <a:solidFill>
                <a:srgbClr val="083B5B"/>
              </a:solidFill>
              <a:effectLst/>
              <a:latin typeface="Aller"/>
            </a:endParaRP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Afsluiting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mogelijkheid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om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na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te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pr</a:t>
            </a:r>
            <a:r>
              <a:rPr lang="en-GB" sz="2000" b="1" err="1">
                <a:solidFill>
                  <a:srgbClr val="083B5B"/>
                </a:solidFill>
                <a:effectLst/>
                <a:latin typeface="Aller"/>
              </a:rPr>
              <a:t>aten</a:t>
            </a:r>
            <a:endParaRPr lang="en-GB" sz="2000" b="1">
              <a:solidFill>
                <a:srgbClr val="083B5B"/>
              </a:solidFill>
              <a:effectLst/>
              <a:latin typeface="Aller"/>
            </a:endParaRPr>
          </a:p>
        </p:txBody>
      </p:sp>
      <p:pic>
        <p:nvPicPr>
          <p:cNvPr id="3" name="Afbeelding 2" descr="Afbeelding met Luchtfotografie, Vogelperspectief, buitenshuis, landschap">
            <a:extLst>
              <a:ext uri="{FF2B5EF4-FFF2-40B4-BE49-F238E27FC236}">
                <a16:creationId xmlns:a16="http://schemas.microsoft.com/office/drawing/2014/main" id="{B648549A-A773-0290-7DCF-0A153A0AA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503" y="3089"/>
            <a:ext cx="3515497" cy="26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6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background&#10;&#10;Description automatically generated">
            <a:extLst>
              <a:ext uri="{FF2B5EF4-FFF2-40B4-BE49-F238E27FC236}">
                <a16:creationId xmlns:a16="http://schemas.microsoft.com/office/drawing/2014/main" id="{F3767A9B-BFA4-31D5-4C73-2BA11FD5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473"/>
          <a:stretch/>
        </p:blipFill>
        <p:spPr>
          <a:xfrm>
            <a:off x="-1" y="5518826"/>
            <a:ext cx="12192000" cy="1339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07E6B-8C2A-9A85-C6D5-19EB6DFCD121}"/>
              </a:ext>
            </a:extLst>
          </p:cNvPr>
          <p:cNvSpPr/>
          <p:nvPr/>
        </p:nvSpPr>
        <p:spPr>
          <a:xfrm>
            <a:off x="317771" y="132875"/>
            <a:ext cx="4993532" cy="1024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0F981F-F61C-8BA5-2418-415F4BF6A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74"/>
          <a:stretch/>
        </p:blipFill>
        <p:spPr>
          <a:xfrm>
            <a:off x="657225" y="0"/>
            <a:ext cx="115347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9B9E7-E509-6CA3-0420-1F0F4C9BC108}"/>
              </a:ext>
            </a:extLst>
          </p:cNvPr>
          <p:cNvSpPr txBox="1">
            <a:spLocks/>
          </p:cNvSpPr>
          <p:nvPr/>
        </p:nvSpPr>
        <p:spPr>
          <a:xfrm>
            <a:off x="7080520" y="361145"/>
            <a:ext cx="5663929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8F38"/>
                </a:solidFill>
                <a:latin typeface="Aller"/>
              </a:rPr>
              <a:t>Planning </a:t>
            </a:r>
            <a:r>
              <a:rPr lang="en-GB" sz="3200" b="1" err="1">
                <a:solidFill>
                  <a:srgbClr val="008F38"/>
                </a:solidFill>
                <a:latin typeface="Aller"/>
              </a:rPr>
              <a:t>reconstructies</a:t>
            </a:r>
            <a:endParaRPr lang="en-GB" sz="3200">
              <a:solidFill>
                <a:srgbClr val="008F38"/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732460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background&#10;&#10;Description automatically generated">
            <a:extLst>
              <a:ext uri="{FF2B5EF4-FFF2-40B4-BE49-F238E27FC236}">
                <a16:creationId xmlns:a16="http://schemas.microsoft.com/office/drawing/2014/main" id="{F3767A9B-BFA4-31D5-4C73-2BA11FD5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473"/>
          <a:stretch/>
        </p:blipFill>
        <p:spPr>
          <a:xfrm>
            <a:off x="-1" y="5518826"/>
            <a:ext cx="12192000" cy="1339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07E6B-8C2A-9A85-C6D5-19EB6DFCD121}"/>
              </a:ext>
            </a:extLst>
          </p:cNvPr>
          <p:cNvSpPr/>
          <p:nvPr/>
        </p:nvSpPr>
        <p:spPr>
          <a:xfrm>
            <a:off x="317771" y="132875"/>
            <a:ext cx="4993532" cy="1024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D213BD9-D5C0-F999-FA91-68F855BB8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83" y="1371600"/>
            <a:ext cx="10515600" cy="5486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500" b="1" dirty="0">
                <a:solidFill>
                  <a:srgbClr val="003A5C"/>
                </a:solidFill>
                <a:ea typeface="+mn-lt"/>
                <a:cs typeface="+mn-lt"/>
              </a:rPr>
              <a:t>Speeltuin aan de </a:t>
            </a:r>
            <a:r>
              <a:rPr lang="nl-NL" sz="2500" b="1" err="1">
                <a:solidFill>
                  <a:srgbClr val="003A5C"/>
                </a:solidFill>
                <a:ea typeface="+mn-lt"/>
                <a:cs typeface="+mn-lt"/>
              </a:rPr>
              <a:t>Briljantstraat</a:t>
            </a:r>
            <a:r>
              <a:rPr lang="nl-NL" sz="2500" b="1" dirty="0">
                <a:solidFill>
                  <a:srgbClr val="003A5C"/>
                </a:solidFill>
                <a:ea typeface="+mn-lt"/>
                <a:cs typeface="+mn-lt"/>
              </a:rPr>
              <a:t>/Parelstraat</a:t>
            </a:r>
            <a:endParaRPr lang="nl-NL" sz="2500" b="1" dirty="0">
              <a:solidFill>
                <a:srgbClr val="003A5C"/>
              </a:solidFill>
              <a:latin typeface="Calibri"/>
              <a:ea typeface="+mn-lt"/>
              <a:cs typeface="Times New Roman"/>
            </a:endParaRPr>
          </a:p>
          <a:p>
            <a:r>
              <a:rPr lang="nl-NL" sz="2500" dirty="0">
                <a:solidFill>
                  <a:srgbClr val="003A5C"/>
                </a:solidFill>
                <a:ea typeface="+mn-lt"/>
                <a:cs typeface="+mn-lt"/>
              </a:rPr>
              <a:t>De speeltuin wordt in 2025 vervangen</a:t>
            </a:r>
            <a:endParaRPr lang="nl-NL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nl-NL" sz="2500" dirty="0">
                <a:solidFill>
                  <a:srgbClr val="003A5C"/>
                </a:solidFill>
                <a:ea typeface="+mn-lt"/>
                <a:cs typeface="+mn-lt"/>
              </a:rPr>
              <a:t>Het nabij gelegen Topaasplantsoen is twee jaar geleden volledig vervangen en biedt (voldoende) speelmogelijkheden </a:t>
            </a:r>
            <a:endParaRPr lang="nl-NL" dirty="0">
              <a:cs typeface="Calibri"/>
            </a:endParaRPr>
          </a:p>
          <a:p>
            <a:r>
              <a:rPr lang="nl-NL" sz="2500" dirty="0">
                <a:solidFill>
                  <a:srgbClr val="003A5C"/>
                </a:solidFill>
                <a:ea typeface="+mn-lt"/>
                <a:cs typeface="+mn-lt"/>
              </a:rPr>
              <a:t>Speeltoestellen worden altijd gecheckt op veiligheid door inspecteurs die door de gemeente worden ingeschakeld</a:t>
            </a:r>
            <a:endParaRPr lang="nl-NL" dirty="0"/>
          </a:p>
          <a:p>
            <a:r>
              <a:rPr lang="nl-NL" sz="2500" dirty="0">
                <a:solidFill>
                  <a:srgbClr val="003A5C"/>
                </a:solidFill>
                <a:ea typeface="+mn-lt"/>
                <a:cs typeface="+mn-lt"/>
              </a:rPr>
              <a:t>In heel Alphen Noord staan de nodige speeltoestellen; er kan door inwoners worden geprioriteerd op inzichtelijk maken van een speelruimteplanning</a:t>
            </a:r>
            <a:endParaRPr lang="nl-NL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nl-NL" sz="2500" dirty="0">
                <a:solidFill>
                  <a:srgbClr val="003A5C"/>
                </a:solidFill>
                <a:ea typeface="+mn-lt"/>
                <a:cs typeface="+mn-lt"/>
              </a:rPr>
              <a:t>Een speelruimtekaart is aanwezig:</a:t>
            </a:r>
            <a:endParaRPr lang="nl-NL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sz="2500" dirty="0">
                <a:solidFill>
                  <a:srgbClr val="003A5C"/>
                </a:solidFill>
                <a:ea typeface="+mn-lt"/>
                <a:cs typeface="+mn-lt"/>
              </a:rPr>
              <a:t>   </a:t>
            </a:r>
            <a:r>
              <a:rPr lang="nl-NL" sz="2500" dirty="0">
                <a:solidFill>
                  <a:srgbClr val="003A5C"/>
                </a:solidFill>
                <a:ea typeface="+mn-lt"/>
                <a:cs typeface="+mn-lt"/>
                <a:hlinkClick r:id="rId4"/>
              </a:rPr>
              <a:t>https://absweb.nu/lite/Map.aspx?data=u1bzXLX3GIR1wPHzmZGAMA==</a:t>
            </a:r>
            <a:endParaRPr lang="nl-NL">
              <a:cs typeface="Calibri"/>
            </a:endParaRPr>
          </a:p>
          <a:p>
            <a:endParaRPr lang="nl-NL" sz="2500" dirty="0">
              <a:solidFill>
                <a:srgbClr val="003A5C"/>
              </a:solidFill>
              <a:ea typeface="+mn-lt"/>
              <a:cs typeface="+mn-lt"/>
            </a:endParaRPr>
          </a:p>
          <a:p>
            <a:endParaRPr lang="nl-NL" dirty="0" err="1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8691C-B123-CE86-6E2A-BA2F9222F878}"/>
              </a:ext>
            </a:extLst>
          </p:cNvPr>
          <p:cNvSpPr txBox="1">
            <a:spLocks/>
          </p:cNvSpPr>
          <p:nvPr/>
        </p:nvSpPr>
        <p:spPr>
          <a:xfrm>
            <a:off x="557348" y="61984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Spelen</a:t>
            </a:r>
            <a:r>
              <a:rPr lang="en-GB" sz="3200" b="1" dirty="0">
                <a:solidFill>
                  <a:srgbClr val="008F38"/>
                </a:solidFill>
                <a:latin typeface="Aller"/>
              </a:rPr>
              <a:t> </a:t>
            </a:r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en</a:t>
            </a:r>
            <a:r>
              <a:rPr lang="en-GB" sz="3200" b="1" dirty="0">
                <a:solidFill>
                  <a:srgbClr val="008F38"/>
                </a:solidFill>
                <a:latin typeface="Aller"/>
              </a:rPr>
              <a:t> </a:t>
            </a:r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ontmoeten</a:t>
            </a:r>
            <a:endParaRPr lang="en-GB" sz="3200" dirty="0" err="1">
              <a:solidFill>
                <a:srgbClr val="008F38"/>
              </a:solidFill>
              <a:latin typeface="Aller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90DE1542-D10E-E4A3-B0CF-88FB50F8D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514" b="80473"/>
          <a:stretch/>
        </p:blipFill>
        <p:spPr>
          <a:xfrm rot="14579900">
            <a:off x="10022419" y="487935"/>
            <a:ext cx="2374328" cy="13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923835"/>
            <a:ext cx="10515600" cy="4407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2100">
                <a:solidFill>
                  <a:srgbClr val="083B5B"/>
                </a:solidFill>
                <a:latin typeface="Aller"/>
              </a:rPr>
              <a:t>Inwoners kunnen gebruik maken van ons aanbod om hun woningen te verduurzamen, bv. met hulp van: </a:t>
            </a:r>
          </a:p>
          <a:p>
            <a:pPr lvl="1"/>
            <a:r>
              <a:rPr lang="nl-NL" sz="1700">
                <a:solidFill>
                  <a:srgbClr val="083B5B"/>
                </a:solidFill>
                <a:latin typeface="Aller"/>
              </a:rPr>
              <a:t>Energiecoaches (via Energiek Alphen)</a:t>
            </a:r>
          </a:p>
          <a:p>
            <a:pPr lvl="1"/>
            <a:r>
              <a:rPr lang="nl-NL" sz="1700">
                <a:solidFill>
                  <a:srgbClr val="083B5B"/>
                </a:solidFill>
                <a:latin typeface="Aller"/>
              </a:rPr>
              <a:t>Duurzaamheidsleningen</a:t>
            </a:r>
          </a:p>
          <a:p>
            <a:pPr lvl="1"/>
            <a:r>
              <a:rPr lang="nl-NL" sz="1700">
                <a:solidFill>
                  <a:srgbClr val="083B5B"/>
                </a:solidFill>
                <a:latin typeface="Aller"/>
              </a:rPr>
              <a:t>Rijkssubsidie: ISDE (via RVO)</a:t>
            </a:r>
          </a:p>
          <a:p>
            <a:pPr lvl="1"/>
            <a:r>
              <a:rPr lang="nl-NL" sz="1700">
                <a:solidFill>
                  <a:srgbClr val="083B5B"/>
                </a:solidFill>
                <a:latin typeface="Aller"/>
              </a:rPr>
              <a:t>Ondersteuning voor </a:t>
            </a:r>
            <a:r>
              <a:rPr lang="nl-NL" sz="1700" err="1">
                <a:solidFill>
                  <a:srgbClr val="083B5B"/>
                </a:solidFill>
                <a:latin typeface="Aller"/>
              </a:rPr>
              <a:t>VVE’s</a:t>
            </a:r>
            <a:r>
              <a:rPr lang="nl-NL" sz="1700">
                <a:solidFill>
                  <a:srgbClr val="083B5B"/>
                </a:solidFill>
                <a:latin typeface="Aller"/>
              </a:rPr>
              <a:t> vanaf begin 2024</a:t>
            </a:r>
          </a:p>
          <a:p>
            <a:pPr lvl="1"/>
            <a:r>
              <a:rPr lang="nl-NL" sz="1700">
                <a:solidFill>
                  <a:srgbClr val="083B5B"/>
                </a:solidFill>
                <a:latin typeface="Aller"/>
              </a:rPr>
              <a:t>Subsidieregeling Nationaal Isolatieprogramma vanaf begin 2024</a:t>
            </a:r>
          </a:p>
          <a:p>
            <a:endParaRPr lang="nl-NL" sz="2100">
              <a:solidFill>
                <a:srgbClr val="083B5B"/>
              </a:solidFill>
              <a:latin typeface="Aller"/>
            </a:endParaRP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Rond de zomer van 2024 willen we in gesprek over de voortgang van de verkenningswijken aardgasvrij in Alphen Noord. </a:t>
            </a:r>
          </a:p>
          <a:p>
            <a:endParaRPr lang="nl-NL" sz="2100">
              <a:solidFill>
                <a:srgbClr val="083B5B"/>
              </a:solidFill>
              <a:latin typeface="Aller"/>
            </a:endParaRP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Meer informatie is de vinden op:  Duurzaamalphen.nl   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Of stel je vragen via: duurzaamheidsloket@alphenaandenrijn.nl</a:t>
            </a:r>
          </a:p>
          <a:p>
            <a:pPr lvl="1"/>
            <a:endParaRPr lang="nl-NL" sz="1700">
              <a:solidFill>
                <a:srgbClr val="083B5B"/>
              </a:solidFill>
              <a:latin typeface="Aller"/>
            </a:endParaRPr>
          </a:p>
          <a:p>
            <a:endParaRPr lang="nl-NL" sz="1700">
              <a:solidFill>
                <a:srgbClr val="083B5B"/>
              </a:solidFill>
              <a:latin typeface="Aller"/>
            </a:endParaRPr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>
              <a:solidFill>
                <a:srgbClr val="003A5C"/>
              </a:solidFill>
              <a:latin typeface="Aller Light"/>
            </a:endParaRPr>
          </a:p>
          <a:p>
            <a:pPr marL="445770" indent="-445770">
              <a:buNone/>
            </a:pPr>
            <a:endParaRPr lang="nl-NL" sz="240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8" y="61659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solidFill>
                <a:srgbClr val="008F38"/>
              </a:solidFill>
              <a:highlight>
                <a:srgbClr val="00FF00"/>
              </a:highlight>
              <a:latin typeface="Aller" panose="02000503030000020004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4CBAAE-E4F5-648C-62E9-BB116B1857BE}"/>
              </a:ext>
            </a:extLst>
          </p:cNvPr>
          <p:cNvSpPr txBox="1"/>
          <p:nvPr/>
        </p:nvSpPr>
        <p:spPr>
          <a:xfrm>
            <a:off x="587830" y="616600"/>
            <a:ext cx="952435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Duurzaamheid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24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(</a:t>
            </a:r>
            <a:r>
              <a:rPr lang="nl-NL" sz="24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energiebesparing, energiearmoede, energietransitie)</a:t>
            </a:r>
          </a:p>
          <a:p>
            <a:endParaRPr lang="en-GB" sz="3100" b="1">
              <a:solidFill>
                <a:srgbClr val="008F38"/>
              </a:solidFill>
              <a:latin typeface="Aller" panose="02000503030000020004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203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0E7A999-8F5A-16A2-4769-5D87A73AC173}"/>
              </a:ext>
            </a:extLst>
          </p:cNvPr>
          <p:cNvSpPr txBox="1">
            <a:spLocks/>
          </p:cNvSpPr>
          <p:nvPr/>
        </p:nvSpPr>
        <p:spPr>
          <a:xfrm>
            <a:off x="555824" y="540429"/>
            <a:ext cx="7502326" cy="634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Stand van </a:t>
            </a:r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zaken</a:t>
            </a: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gebiedsagenda</a:t>
            </a:r>
            <a:endParaRPr lang="en-GB" sz="3200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  <p:pic>
        <p:nvPicPr>
          <p:cNvPr id="9" name="Picture 8" descr="A diagram of a diagram with text&#10;&#10;Description automatically generated with medium confidence">
            <a:extLst>
              <a:ext uri="{FF2B5EF4-FFF2-40B4-BE49-F238E27FC236}">
                <a16:creationId xmlns:a16="http://schemas.microsoft.com/office/drawing/2014/main" id="{80D41F4A-80A2-AE38-CAAD-68CCEE672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25" b="19895"/>
          <a:stretch/>
        </p:blipFill>
        <p:spPr>
          <a:xfrm>
            <a:off x="-1" y="1451308"/>
            <a:ext cx="12189400" cy="41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90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aphics, grafische vormgeving, schermopname, ontwerp&#10;&#10;Automatisch gegenereerde beschrijving">
            <a:extLst>
              <a:ext uri="{FF2B5EF4-FFF2-40B4-BE49-F238E27FC236}">
                <a16:creationId xmlns:a16="http://schemas.microsoft.com/office/drawing/2014/main" id="{A8D77065-5E50-EA4E-CA50-1EA1349B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F98840-03D9-9F65-5075-4E79636142BB}"/>
              </a:ext>
            </a:extLst>
          </p:cNvPr>
          <p:cNvSpPr txBox="1">
            <a:spLocks/>
          </p:cNvSpPr>
          <p:nvPr/>
        </p:nvSpPr>
        <p:spPr>
          <a:xfrm>
            <a:off x="807675" y="254726"/>
            <a:ext cx="7021749" cy="317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3 en 5 </a:t>
            </a:r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juli</a:t>
            </a: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 2023</a:t>
            </a:r>
            <a:b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</a:br>
            <a:r>
              <a:rPr lang="en-GB" sz="6000" err="1">
                <a:solidFill>
                  <a:srgbClr val="003A5C"/>
                </a:solidFill>
                <a:latin typeface="Aller" panose="02000503030000020004" pitchFamily="2" charset="77"/>
              </a:rPr>
              <a:t>Inwonersavonden</a:t>
            </a:r>
            <a:endParaRPr lang="en-GB" sz="6000">
              <a:solidFill>
                <a:srgbClr val="003A5C"/>
              </a:solidFill>
              <a:effectLst/>
              <a:latin typeface="Aller" panose="02000503030000020004" pitchFamily="2" charset="77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E5B3BA-2D8F-BA75-FD75-4D92E14BD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383" y="353065"/>
            <a:ext cx="1899466" cy="2192216"/>
          </a:xfrm>
          <a:prstGeom prst="rect">
            <a:avLst/>
          </a:prstGeom>
        </p:spPr>
      </p:pic>
      <p:pic>
        <p:nvPicPr>
          <p:cNvPr id="9" name="Afbeelding 8" descr="Afbeelding met clipart, tekenfilm, illustratie, kunst&#10;&#10;Automatisch gegenereerde beschrijving">
            <a:extLst>
              <a:ext uri="{FF2B5EF4-FFF2-40B4-BE49-F238E27FC236}">
                <a16:creationId xmlns:a16="http://schemas.microsoft.com/office/drawing/2014/main" id="{9BA1ECAD-2D0A-E5AF-8E1E-A2ED1AD4E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254" y="-252434"/>
            <a:ext cx="2945251" cy="2797715"/>
          </a:xfrm>
          <a:prstGeom prst="rect">
            <a:avLst/>
          </a:prstGeom>
        </p:spPr>
      </p:pic>
      <p:pic>
        <p:nvPicPr>
          <p:cNvPr id="10" name="Afbeelding 9" descr="Afbeelding met tekening, Graphics, kunst, ontwerp&#10;&#10;Automatisch gegenereerde beschrijving">
            <a:extLst>
              <a:ext uri="{FF2B5EF4-FFF2-40B4-BE49-F238E27FC236}">
                <a16:creationId xmlns:a16="http://schemas.microsoft.com/office/drawing/2014/main" id="{0362F9F5-9531-61F1-632F-A696D8859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575" y="3681434"/>
            <a:ext cx="2969340" cy="22877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4C5E3C-7E9D-37E1-CFE5-8E119273A5E9}"/>
              </a:ext>
            </a:extLst>
          </p:cNvPr>
          <p:cNvSpPr txBox="1">
            <a:spLocks/>
          </p:cNvSpPr>
          <p:nvPr/>
        </p:nvSpPr>
        <p:spPr>
          <a:xfrm>
            <a:off x="8032116" y="2545281"/>
            <a:ext cx="2902769" cy="1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err="1">
                <a:solidFill>
                  <a:srgbClr val="D91A2D"/>
                </a:solidFill>
                <a:latin typeface="Aller" panose="02000503030000020004" pitchFamily="2" charset="77"/>
              </a:rPr>
              <a:t>Ophalen</a:t>
            </a:r>
            <a:r>
              <a:rPr lang="en-GB" sz="2000">
                <a:solidFill>
                  <a:srgbClr val="D91A2D"/>
                </a:solidFill>
                <a:latin typeface="Aller" panose="02000503030000020004" pitchFamily="2" charset="77"/>
              </a:rPr>
              <a:t> van </a:t>
            </a:r>
            <a:r>
              <a:rPr lang="en-GB" sz="2000" err="1">
                <a:solidFill>
                  <a:srgbClr val="D91A2D"/>
                </a:solidFill>
                <a:latin typeface="Aller" panose="02000503030000020004" pitchFamily="2" charset="77"/>
              </a:rPr>
              <a:t>onderwerpen</a:t>
            </a:r>
            <a:r>
              <a:rPr lang="en-GB" sz="2000">
                <a:solidFill>
                  <a:srgbClr val="D91A2D"/>
                </a:solidFill>
                <a:latin typeface="Aller" panose="02000503030000020004" pitchFamily="2" charset="77"/>
              </a:rPr>
              <a:t> </a:t>
            </a:r>
            <a:r>
              <a:rPr lang="en-GB" sz="2000" err="1">
                <a:solidFill>
                  <a:srgbClr val="D91A2D"/>
                </a:solidFill>
                <a:latin typeface="Aller" panose="02000503030000020004" pitchFamily="2" charset="77"/>
              </a:rPr>
              <a:t>uit</a:t>
            </a:r>
            <a:r>
              <a:rPr lang="en-GB" sz="2000">
                <a:solidFill>
                  <a:srgbClr val="D91A2D"/>
                </a:solidFill>
                <a:latin typeface="Aller" panose="02000503030000020004" pitchFamily="2" charset="77"/>
              </a:rPr>
              <a:t> </a:t>
            </a:r>
            <a:br>
              <a:rPr lang="en-GB" sz="2000">
                <a:solidFill>
                  <a:srgbClr val="D91A2D"/>
                </a:solidFill>
                <a:latin typeface="Aller" panose="02000503030000020004" pitchFamily="2" charset="77"/>
              </a:rPr>
            </a:br>
            <a:r>
              <a:rPr lang="en-GB" sz="2000">
                <a:solidFill>
                  <a:srgbClr val="D91A2D"/>
                </a:solidFill>
                <a:latin typeface="Aller" panose="02000503030000020004" pitchFamily="2" charset="77"/>
              </a:rPr>
              <a:t>de leefomgeving</a:t>
            </a:r>
            <a:endParaRPr lang="en-GB">
              <a:solidFill>
                <a:srgbClr val="003A5C"/>
              </a:solidFill>
              <a:effectLst/>
              <a:latin typeface="Aller" panose="02000503030000020004" pitchFamily="2" charset="77"/>
            </a:endParaRPr>
          </a:p>
        </p:txBody>
      </p:sp>
      <p:pic>
        <p:nvPicPr>
          <p:cNvPr id="12" name="Afbeelding 11" descr="Afbeelding met Lettertype, Graphics, schermopname, symbool&#10;&#10;Automatisch gegenereerde beschrijving">
            <a:extLst>
              <a:ext uri="{FF2B5EF4-FFF2-40B4-BE49-F238E27FC236}">
                <a16:creationId xmlns:a16="http://schemas.microsoft.com/office/drawing/2014/main" id="{233CFC35-7216-18DF-75C3-1C6E367D5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597" y="2263634"/>
            <a:ext cx="1677921" cy="727339"/>
          </a:xfrm>
          <a:prstGeom prst="rect">
            <a:avLst/>
          </a:prstGeom>
        </p:spPr>
      </p:pic>
      <p:pic>
        <p:nvPicPr>
          <p:cNvPr id="13" name="Afbeelding 12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38BED7A6-EA23-1D07-5B93-863CFEE94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07" y="3846353"/>
            <a:ext cx="1765590" cy="762071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016A3177-5FA6-22BA-0BA8-692BB00266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2831" y="2206862"/>
            <a:ext cx="1479550" cy="641350"/>
          </a:xfrm>
          <a:prstGeom prst="rect">
            <a:avLst/>
          </a:prstGeom>
        </p:spPr>
      </p:pic>
      <p:pic>
        <p:nvPicPr>
          <p:cNvPr id="3" name="Afbeelding 2" descr="Afbeelding met kleding, Kinderkunst, persoon, tafel&#10;&#10;Automatisch gegenereerde beschrijving">
            <a:extLst>
              <a:ext uri="{FF2B5EF4-FFF2-40B4-BE49-F238E27FC236}">
                <a16:creationId xmlns:a16="http://schemas.microsoft.com/office/drawing/2014/main" id="{81E42FE2-64D2-AB98-73B4-8633C814C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163" y="2449943"/>
            <a:ext cx="3237722" cy="431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8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9E6E19F-3340-CFED-82A9-546549BD2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5" b="12706"/>
          <a:stretch/>
        </p:blipFill>
        <p:spPr>
          <a:xfrm>
            <a:off x="120385" y="1"/>
            <a:ext cx="12071615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9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6E153-9EF2-1A26-5E34-7F4610FA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0AE0A9-AACA-F955-A271-470981017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C0CB2E-F7E3-62A4-E304-BF2D7C40D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0"/>
          <a:stretch/>
        </p:blipFill>
        <p:spPr>
          <a:xfrm>
            <a:off x="457200" y="6136"/>
            <a:ext cx="11734801" cy="68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7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53BD1-253B-77B5-68D2-B46AB761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48" y="619849"/>
            <a:ext cx="8593183" cy="921569"/>
          </a:xfrm>
        </p:spPr>
        <p:txBody>
          <a:bodyPr anchor="t">
            <a:noAutofit/>
          </a:bodyPr>
          <a:lstStyle/>
          <a:p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Rode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draden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opbrengsten</a:t>
            </a:r>
            <a:endParaRPr lang="en-GB" sz="3200">
              <a:solidFill>
                <a:srgbClr val="008F38"/>
              </a:solidFill>
              <a:effectLst/>
              <a:latin typeface="Aller" panose="02000503030000020004" pitchFamily="2" charset="77"/>
            </a:endParaRPr>
          </a:p>
        </p:txBody>
      </p:sp>
      <p:pic>
        <p:nvPicPr>
          <p:cNvPr id="5" name="Picture 4" descr="A close-up of a poster&#10;&#10;Description automatically generated">
            <a:extLst>
              <a:ext uri="{FF2B5EF4-FFF2-40B4-BE49-F238E27FC236}">
                <a16:creationId xmlns:a16="http://schemas.microsoft.com/office/drawing/2014/main" id="{555F6E38-2ADD-18C8-7932-467859B95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6" t="29178" r="77065" b="44735"/>
          <a:stretch/>
        </p:blipFill>
        <p:spPr>
          <a:xfrm>
            <a:off x="954157" y="1738015"/>
            <a:ext cx="1842052" cy="1789044"/>
          </a:xfrm>
          <a:prstGeom prst="rect">
            <a:avLst/>
          </a:prstGeom>
        </p:spPr>
      </p:pic>
      <p:pic>
        <p:nvPicPr>
          <p:cNvPr id="6" name="Picture 5" descr="A close-up of a poster&#10;&#10;Description automatically generated">
            <a:extLst>
              <a:ext uri="{FF2B5EF4-FFF2-40B4-BE49-F238E27FC236}">
                <a16:creationId xmlns:a16="http://schemas.microsoft.com/office/drawing/2014/main" id="{BF28511B-E40C-7800-A556-6B2FF294E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57" t="29688" r="42934" b="44225"/>
          <a:stretch/>
        </p:blipFill>
        <p:spPr>
          <a:xfrm>
            <a:off x="4942125" y="1686817"/>
            <a:ext cx="1842052" cy="1789044"/>
          </a:xfrm>
          <a:prstGeom prst="rect">
            <a:avLst/>
          </a:prstGeom>
        </p:spPr>
      </p:pic>
      <p:pic>
        <p:nvPicPr>
          <p:cNvPr id="7" name="Picture 6" descr="A close-up of a poster&#10;&#10;Description automatically generated">
            <a:extLst>
              <a:ext uri="{FF2B5EF4-FFF2-40B4-BE49-F238E27FC236}">
                <a16:creationId xmlns:a16="http://schemas.microsoft.com/office/drawing/2014/main" id="{4AAEEAE3-8C34-C096-4A29-81F98D4A1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24" t="27694" r="12309" b="44542"/>
          <a:stretch/>
        </p:blipFill>
        <p:spPr>
          <a:xfrm>
            <a:off x="8501861" y="1565737"/>
            <a:ext cx="1970930" cy="1904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A0CD51-769E-AE2A-EA38-5D0060B47543}"/>
              </a:ext>
            </a:extLst>
          </p:cNvPr>
          <p:cNvSpPr txBox="1">
            <a:spLocks/>
          </p:cNvSpPr>
          <p:nvPr/>
        </p:nvSpPr>
        <p:spPr>
          <a:xfrm>
            <a:off x="557348" y="3667955"/>
            <a:ext cx="4014652" cy="2030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Veel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aandacht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voor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het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onderwerp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 ‘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Gebruik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buitenruimte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’:</a:t>
            </a:r>
            <a:endParaRPr lang="en-GB" sz="2000">
              <a:solidFill>
                <a:srgbClr val="053D5E"/>
              </a:solidFill>
              <a:effectLst/>
              <a:latin typeface="Aller" panose="02000503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Verkeersveiligheid</a:t>
            </a:r>
            <a:endParaRPr lang="en-GB" sz="2000">
              <a:solidFill>
                <a:srgbClr val="053D5E"/>
              </a:solidFill>
              <a:effectLst/>
              <a:latin typeface="Aller Light" panose="02000503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Speelruimte</a:t>
            </a:r>
            <a:endParaRPr lang="en-GB" sz="2000">
              <a:solidFill>
                <a:srgbClr val="053D5E"/>
              </a:solidFill>
              <a:effectLst/>
              <a:latin typeface="Aller Light" panose="02000503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Energievoorziening</a:t>
            </a:r>
            <a:r>
              <a:rPr lang="en-GB" sz="2000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 auto’s/</a:t>
            </a: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fietsen</a:t>
            </a:r>
            <a:endParaRPr lang="en-GB" sz="2000">
              <a:solidFill>
                <a:srgbClr val="053D5E"/>
              </a:solidFill>
              <a:effectLst/>
              <a:latin typeface="Aller Light" panose="02000503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(</a:t>
            </a: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Rolstoel</a:t>
            </a:r>
            <a:r>
              <a:rPr lang="en-GB" sz="2000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) </a:t>
            </a: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toegankelijkheid</a:t>
            </a:r>
            <a:endParaRPr lang="en-GB" sz="2000">
              <a:solidFill>
                <a:srgbClr val="053D5E"/>
              </a:solidFill>
              <a:effectLst/>
              <a:latin typeface="Aller Light" panose="0200050300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err="1">
                <a:solidFill>
                  <a:srgbClr val="053D5E"/>
                </a:solidFill>
                <a:effectLst/>
                <a:latin typeface="Aller Light" panose="02000503000000020004" pitchFamily="2" charset="77"/>
              </a:rPr>
              <a:t>Hangjongeren</a:t>
            </a:r>
            <a:endParaRPr lang="en-GB" sz="2000">
              <a:solidFill>
                <a:srgbClr val="053D5E"/>
              </a:solidFill>
              <a:effectLst/>
              <a:latin typeface="Aller Light" panose="0200050300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E544-6987-4563-11A2-F5488445304A}"/>
              </a:ext>
            </a:extLst>
          </p:cNvPr>
          <p:cNvSpPr txBox="1">
            <a:spLocks/>
          </p:cNvSpPr>
          <p:nvPr/>
        </p:nvSpPr>
        <p:spPr>
          <a:xfrm>
            <a:off x="4572000" y="3667955"/>
            <a:ext cx="2927975" cy="2030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Behoefte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aan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betere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en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meer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gebiedsgerichte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informatievoorziening</a:t>
            </a:r>
            <a:endParaRPr lang="en-GB" sz="2000">
              <a:solidFill>
                <a:srgbClr val="053D5E"/>
              </a:solidFill>
              <a:effectLst/>
              <a:latin typeface="Aller" panose="02000503030000020004" pitchFamily="2" charset="77"/>
            </a:endParaRPr>
          </a:p>
          <a:p>
            <a:br>
              <a:rPr lang="en-GB" sz="1800">
                <a:solidFill>
                  <a:srgbClr val="053D5E"/>
                </a:solidFill>
                <a:effectLst/>
                <a:latin typeface="Aller" panose="02000503030000020004" pitchFamily="2" charset="77"/>
              </a:rPr>
            </a:br>
            <a:endParaRPr lang="en-GB" sz="1800">
              <a:solidFill>
                <a:srgbClr val="053D5E"/>
              </a:solidFill>
              <a:effectLst/>
              <a:latin typeface="Aller" panose="02000503030000020004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D433E-F56A-43E4-ECDA-0DAAC406A689}"/>
              </a:ext>
            </a:extLst>
          </p:cNvPr>
          <p:cNvSpPr txBox="1">
            <a:spLocks/>
          </p:cNvSpPr>
          <p:nvPr/>
        </p:nvSpPr>
        <p:spPr>
          <a:xfrm>
            <a:off x="8649304" y="3667955"/>
            <a:ext cx="2595387" cy="20305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Behoefte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aan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(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locaties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voor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)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samenkomst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en</a:t>
            </a:r>
            <a:r>
              <a:rPr lang="en-GB" sz="20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20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verbinding</a:t>
            </a:r>
            <a:endParaRPr lang="en-GB" sz="2000">
              <a:solidFill>
                <a:srgbClr val="053D5E"/>
              </a:solidFill>
              <a:effectLst/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7882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0F3DCF1-9F07-2E2D-8039-890CB9AE7131}"/>
              </a:ext>
            </a:extLst>
          </p:cNvPr>
          <p:cNvSpPr/>
          <p:nvPr/>
        </p:nvSpPr>
        <p:spPr>
          <a:xfrm>
            <a:off x="557348" y="1704394"/>
            <a:ext cx="5935273" cy="4731883"/>
          </a:xfrm>
          <a:prstGeom prst="roundRect">
            <a:avLst>
              <a:gd name="adj" fmla="val 2122"/>
            </a:avLst>
          </a:prstGeom>
          <a:solidFill>
            <a:srgbClr val="D2E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D2EBF8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F17591-4CE1-D9C5-0131-4654BEBF4D5F}"/>
              </a:ext>
            </a:extLst>
          </p:cNvPr>
          <p:cNvSpPr/>
          <p:nvPr/>
        </p:nvSpPr>
        <p:spPr>
          <a:xfrm>
            <a:off x="6896739" y="1715081"/>
            <a:ext cx="4979360" cy="3522635"/>
          </a:xfrm>
          <a:prstGeom prst="roundRect">
            <a:avLst>
              <a:gd name="adj" fmla="val 3841"/>
            </a:avLst>
          </a:prstGeom>
          <a:solidFill>
            <a:srgbClr val="F5C4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D2EBF8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3CAF5B1-3C86-BEDE-B3DB-BC258A089B1F}"/>
              </a:ext>
            </a:extLst>
          </p:cNvPr>
          <p:cNvSpPr/>
          <p:nvPr/>
        </p:nvSpPr>
        <p:spPr>
          <a:xfrm>
            <a:off x="7360596" y="1521963"/>
            <a:ext cx="2062263" cy="521529"/>
          </a:xfrm>
          <a:prstGeom prst="roundRect">
            <a:avLst>
              <a:gd name="adj" fmla="val 50000"/>
            </a:avLst>
          </a:prstGeom>
          <a:solidFill>
            <a:srgbClr val="D91A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D2EBF8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D237EF2-2E05-5C86-9370-4B795F470D97}"/>
              </a:ext>
            </a:extLst>
          </p:cNvPr>
          <p:cNvSpPr/>
          <p:nvPr/>
        </p:nvSpPr>
        <p:spPr>
          <a:xfrm>
            <a:off x="940340" y="1521963"/>
            <a:ext cx="2282758" cy="521529"/>
          </a:xfrm>
          <a:prstGeom prst="roundRect">
            <a:avLst>
              <a:gd name="adj" fmla="val 50000"/>
            </a:avLst>
          </a:prstGeom>
          <a:solidFill>
            <a:srgbClr val="003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003A5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53BD1-253B-77B5-68D2-B46AB761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48" y="445677"/>
            <a:ext cx="8593183" cy="921569"/>
          </a:xfrm>
        </p:spPr>
        <p:txBody>
          <a:bodyPr anchor="t">
            <a:noAutofit/>
          </a:bodyPr>
          <a:lstStyle/>
          <a:p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T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aken</a:t>
            </a:r>
            <a:endParaRPr lang="en-GB" sz="3200">
              <a:solidFill>
                <a:srgbClr val="008F38"/>
              </a:solidFill>
              <a:effectLst/>
              <a:latin typeface="Aller" panose="0200050303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775690" y="2420828"/>
            <a:ext cx="5578600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Openbare orde en veiligheid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Ruimtelijke ordening en stadsontwikkeling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Sociale zaken en welzijn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Onderwijs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Openbare voorzieningen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Lokale belastingen en financiën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Cultuur en recreatie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Economische ontwikkeling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effectLst/>
                <a:latin typeface="Aller"/>
                <a:ea typeface="Calibri"/>
                <a:cs typeface="Times New Roman"/>
              </a:rPr>
              <a:t>Milieu en duurzaamheid</a:t>
            </a:r>
          </a:p>
          <a:p>
            <a:pPr marL="228600" lvl="0" indent="-228600">
              <a:lnSpc>
                <a:spcPct val="107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700" b="1">
                <a:solidFill>
                  <a:srgbClr val="003A5C"/>
                </a:solidFill>
                <a:latin typeface="Aller"/>
                <a:cs typeface="Times New Roman"/>
              </a:rPr>
              <a:t>Burgerzaken en dienstverlening</a:t>
            </a:r>
            <a:endParaRPr lang="en-NL" sz="1700">
              <a:solidFill>
                <a:srgbClr val="003A5C"/>
              </a:solidFill>
              <a:effectLst/>
              <a:latin typeface="Aller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42776D-1998-251A-FF7D-7AE7EB2CBCF6}"/>
              </a:ext>
            </a:extLst>
          </p:cNvPr>
          <p:cNvSpPr/>
          <p:nvPr/>
        </p:nvSpPr>
        <p:spPr>
          <a:xfrm>
            <a:off x="6746810" y="1082416"/>
            <a:ext cx="1243957" cy="1243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4653B-231C-7878-B4F2-417F2B105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334" y="1205212"/>
            <a:ext cx="1127137" cy="9983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DD1FCC-F9B0-CE4C-3703-89BADA9EA096}"/>
              </a:ext>
            </a:extLst>
          </p:cNvPr>
          <p:cNvSpPr txBox="1">
            <a:spLocks/>
          </p:cNvSpPr>
          <p:nvPr/>
        </p:nvSpPr>
        <p:spPr>
          <a:xfrm>
            <a:off x="7048506" y="2420828"/>
            <a:ext cx="4925577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600" b="1">
                <a:solidFill>
                  <a:srgbClr val="008F38"/>
                </a:solidFill>
                <a:effectLst/>
                <a:latin typeface="Aller"/>
                <a:ea typeface="Calibri"/>
                <a:cs typeface="Times New Roman"/>
              </a:rPr>
              <a:t>Coördinatie van ruimtelijke ordening op regionaal niveau.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600" b="1">
                <a:solidFill>
                  <a:srgbClr val="008F38"/>
                </a:solidFill>
                <a:effectLst/>
                <a:latin typeface="Aller"/>
                <a:ea typeface="Calibri"/>
                <a:cs typeface="Times New Roman"/>
              </a:rPr>
              <a:t>Beheer van provinciale wegen en openbaar vervoer.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600" b="1">
                <a:solidFill>
                  <a:srgbClr val="008F38"/>
                </a:solidFill>
                <a:effectLst/>
                <a:latin typeface="Aller"/>
                <a:ea typeface="Calibri"/>
                <a:cs typeface="Times New Roman"/>
              </a:rPr>
              <a:t>Toezicht op gemeentelijke financiën en besluitvorming.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600" b="1">
                <a:solidFill>
                  <a:srgbClr val="008F38"/>
                </a:solidFill>
                <a:effectLst/>
                <a:latin typeface="Aller"/>
                <a:ea typeface="Calibri"/>
                <a:cs typeface="Times New Roman"/>
              </a:rPr>
              <a:t>Milieubescherming en natuurbehoud.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NL" sz="1600" b="1">
                <a:solidFill>
                  <a:srgbClr val="008F38"/>
                </a:solidFill>
                <a:effectLst/>
                <a:latin typeface="Aller"/>
                <a:ea typeface="Calibri"/>
                <a:cs typeface="Times New Roman"/>
              </a:rPr>
              <a:t>Bevordering van regionale economische ontwikkeling.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9D2ADA-2D91-A8C1-0285-F8A951C17CB3}"/>
              </a:ext>
            </a:extLst>
          </p:cNvPr>
          <p:cNvSpPr txBox="1">
            <a:spLocks/>
          </p:cNvSpPr>
          <p:nvPr/>
        </p:nvSpPr>
        <p:spPr>
          <a:xfrm>
            <a:off x="1706465" y="1620283"/>
            <a:ext cx="2659265" cy="52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err="1">
                <a:solidFill>
                  <a:schemeClr val="bg1"/>
                </a:solidFill>
                <a:latin typeface="Aller" panose="02000503030000020004" pitchFamily="2" charset="77"/>
              </a:rPr>
              <a:t>Gemeente</a:t>
            </a:r>
            <a:endParaRPr lang="en-GB" sz="180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18E41C-B0C1-B06E-39EF-62DF539DE0AA}"/>
              </a:ext>
            </a:extLst>
          </p:cNvPr>
          <p:cNvSpPr txBox="1">
            <a:spLocks/>
          </p:cNvSpPr>
          <p:nvPr/>
        </p:nvSpPr>
        <p:spPr>
          <a:xfrm>
            <a:off x="8042404" y="1620283"/>
            <a:ext cx="2659265" cy="52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err="1">
                <a:solidFill>
                  <a:schemeClr val="bg1"/>
                </a:solidFill>
                <a:latin typeface="Aller" panose="02000503030000020004" pitchFamily="2" charset="77"/>
              </a:rPr>
              <a:t>Provincie</a:t>
            </a:r>
            <a:endParaRPr lang="en-GB" sz="1800">
              <a:solidFill>
                <a:schemeClr val="bg1"/>
              </a:solidFill>
              <a:latin typeface="Aller" panose="02000503030000020004" pitchFamily="2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40F23F-3D15-D655-A2F7-6546683603F7}"/>
              </a:ext>
            </a:extLst>
          </p:cNvPr>
          <p:cNvSpPr/>
          <p:nvPr/>
        </p:nvSpPr>
        <p:spPr>
          <a:xfrm>
            <a:off x="417346" y="1082416"/>
            <a:ext cx="1243957" cy="1243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2F605-5D21-116D-3236-56EAE2778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74" y="1252986"/>
            <a:ext cx="1017274" cy="9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84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923835"/>
            <a:ext cx="10515600" cy="4407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Participatie &amp; armoede (schulden, werk en inkomen)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Jeugd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Talentontwikkeling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Onderwijsachterstand/tweedeling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Opvoedingsondersteuning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Gezinshulp 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Reconstructies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Spelen en ontmoeten (speeltuinen en accommodaties) 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Duurzaamheid (energiebesparing, energiearmoede, energietransitie)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Zeggenschap in woon- / leefomgeving, fijn en veilig wonen</a:t>
            </a:r>
          </a:p>
          <a:p>
            <a:endParaRPr lang="nl-NL" sz="2100" dirty="0">
              <a:solidFill>
                <a:srgbClr val="083B5B"/>
              </a:solidFill>
              <a:latin typeface="Aller"/>
            </a:endParaRPr>
          </a:p>
          <a:p>
            <a:pPr marL="0" indent="0">
              <a:buNone/>
            </a:pPr>
            <a:endParaRPr lang="nl-NL" sz="2400" dirty="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 dirty="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 dirty="0">
              <a:solidFill>
                <a:srgbClr val="003A5C"/>
              </a:solidFill>
              <a:latin typeface="Aller Light"/>
            </a:endParaRPr>
          </a:p>
          <a:p>
            <a:pPr marL="445770" indent="-445770">
              <a:buNone/>
            </a:pPr>
            <a:endParaRPr lang="nl-NL" sz="2400" dirty="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8" y="61659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solidFill>
                <a:srgbClr val="008F38"/>
              </a:solidFill>
              <a:highlight>
                <a:srgbClr val="00FF00"/>
              </a:highlight>
              <a:latin typeface="Aller" panose="02000503030000020004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4CBAAE-E4F5-648C-62E9-BB116B1857BE}"/>
              </a:ext>
            </a:extLst>
          </p:cNvPr>
          <p:cNvSpPr txBox="1"/>
          <p:nvPr/>
        </p:nvSpPr>
        <p:spPr>
          <a:xfrm>
            <a:off x="587830" y="616600"/>
            <a:ext cx="952435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Belangrijke vraagstukken &amp;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ontwikkelingen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voor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leefbaarheid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en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leefomgeving</a:t>
            </a:r>
            <a:endParaRPr lang="en-GB" sz="3100" b="1">
              <a:solidFill>
                <a:srgbClr val="008F38"/>
              </a:solidFill>
              <a:latin typeface="Aller" panose="02000503030000020004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105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3E27BABA-4EA1-97B8-D862-53E5AC96C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D688C9-0C61-D7F9-371F-D0DE66F5EF2F}"/>
              </a:ext>
            </a:extLst>
          </p:cNvPr>
          <p:cNvSpPr txBox="1">
            <a:spLocks/>
          </p:cNvSpPr>
          <p:nvPr/>
        </p:nvSpPr>
        <p:spPr>
          <a:xfrm>
            <a:off x="838200" y="945436"/>
            <a:ext cx="6418634" cy="3174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Toelichting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gebiedsgericht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werken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d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oor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wethouder</a:t>
            </a:r>
            <a:endParaRPr lang="en-GB" sz="3200" b="1">
              <a:solidFill>
                <a:srgbClr val="008F38"/>
              </a:solidFill>
              <a:latin typeface="Aller" panose="02000503030000020004" pitchFamily="2" charset="77"/>
            </a:endParaRPr>
          </a:p>
          <a:p>
            <a:r>
              <a:rPr lang="en-GB">
                <a:solidFill>
                  <a:srgbClr val="003A5C"/>
                </a:solidFill>
                <a:effectLst/>
                <a:latin typeface="Aller" panose="02000503030000020004" pitchFamily="2" charset="77"/>
              </a:rPr>
              <a:t>Gert-Jan</a:t>
            </a:r>
          </a:p>
          <a:p>
            <a:r>
              <a:rPr lang="en-GB">
                <a:solidFill>
                  <a:srgbClr val="003A5C"/>
                </a:solidFill>
                <a:effectLst/>
                <a:latin typeface="Aller" panose="02000503030000020004" pitchFamily="2" charset="77"/>
              </a:rPr>
              <a:t>Schotanus</a:t>
            </a:r>
          </a:p>
        </p:txBody>
      </p:sp>
    </p:spTree>
    <p:extLst>
      <p:ext uri="{BB962C8B-B14F-4D97-AF65-F5344CB8AC3E}">
        <p14:creationId xmlns:p14="http://schemas.microsoft.com/office/powerpoint/2010/main" val="1982856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grafische vormgeving, schermopname, ontwerp&#10;&#10;Automatisch gegenereerde beschrijving">
            <a:extLst>
              <a:ext uri="{FF2B5EF4-FFF2-40B4-BE49-F238E27FC236}">
                <a16:creationId xmlns:a16="http://schemas.microsoft.com/office/drawing/2014/main" id="{31F0C9EE-7F02-5099-C829-ADB8C3284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black background&#10;&#10;Description automatically generated">
            <a:extLst>
              <a:ext uri="{FF2B5EF4-FFF2-40B4-BE49-F238E27FC236}">
                <a16:creationId xmlns:a16="http://schemas.microsoft.com/office/drawing/2014/main" id="{F3767A9B-BFA4-31D5-4C73-2BA11FD5B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473"/>
          <a:stretch/>
        </p:blipFill>
        <p:spPr>
          <a:xfrm>
            <a:off x="-1" y="5518826"/>
            <a:ext cx="12192000" cy="1339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07E6B-8C2A-9A85-C6D5-19EB6DFCD121}"/>
              </a:ext>
            </a:extLst>
          </p:cNvPr>
          <p:cNvSpPr/>
          <p:nvPr/>
        </p:nvSpPr>
        <p:spPr>
          <a:xfrm>
            <a:off x="317771" y="342508"/>
            <a:ext cx="4993532" cy="1024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3CA46C-AF5A-5176-4323-5B2D3D60C086}"/>
              </a:ext>
            </a:extLst>
          </p:cNvPr>
          <p:cNvSpPr txBox="1">
            <a:spLocks/>
          </p:cNvSpPr>
          <p:nvPr/>
        </p:nvSpPr>
        <p:spPr>
          <a:xfrm>
            <a:off x="557347" y="240713"/>
            <a:ext cx="10535885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Wat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moet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blijven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b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</a:b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en wat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moet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veranderen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 </a:t>
            </a:r>
            <a:br>
              <a:rPr lang="en-GB" sz="3200" b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</a:br>
            <a:r>
              <a:rPr lang="en-GB" sz="3200" b="1">
                <a:solidFill>
                  <a:srgbClr val="003A5C"/>
                </a:solidFill>
                <a:effectLst/>
                <a:latin typeface="Aller" panose="02000503030000020004" pitchFamily="2" charset="77"/>
              </a:rPr>
              <a:t>in Alphen Noord?</a:t>
            </a:r>
            <a:endParaRPr lang="en-GB" sz="3200">
              <a:solidFill>
                <a:srgbClr val="003A5C"/>
              </a:solidFill>
              <a:latin typeface="Aller" panose="02000503030000020004" pitchFamily="2" charset="77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2E44C91-DB2E-0517-E32B-9D4DD04E0456}"/>
              </a:ext>
            </a:extLst>
          </p:cNvPr>
          <p:cNvSpPr/>
          <p:nvPr/>
        </p:nvSpPr>
        <p:spPr>
          <a:xfrm>
            <a:off x="-483476" y="5964931"/>
            <a:ext cx="11030191" cy="994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FA5B61-395A-10EA-69A6-0BF7026C9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956" y="4515764"/>
            <a:ext cx="7772400" cy="2342236"/>
          </a:xfrm>
          <a:prstGeom prst="rect">
            <a:avLst/>
          </a:prstGeom>
        </p:spPr>
      </p:pic>
      <p:pic>
        <p:nvPicPr>
          <p:cNvPr id="9" name="Graphic 8" descr="Badge vraagteken met effen opvulling">
            <a:extLst>
              <a:ext uri="{FF2B5EF4-FFF2-40B4-BE49-F238E27FC236}">
                <a16:creationId xmlns:a16="http://schemas.microsoft.com/office/drawing/2014/main" id="{8D4412C4-28DC-9BB3-1E99-0383B75EA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9136" y="2236410"/>
            <a:ext cx="3392288" cy="339228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623EAC-A0B1-3DEB-FD58-94F9E790EF40}"/>
              </a:ext>
            </a:extLst>
          </p:cNvPr>
          <p:cNvSpPr txBox="1"/>
          <p:nvPr/>
        </p:nvSpPr>
        <p:spPr>
          <a:xfrm rot="-1140000">
            <a:off x="628650" y="2650067"/>
            <a:ext cx="90402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083B5B"/>
                </a:solidFill>
                <a:latin typeface="Aller"/>
              </a:rPr>
              <a:t>Zeggenschap in woon- / leefomgeving, fijn en veilig wonen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005357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EA6C22-1782-9125-9C84-344CAF75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14" b="80473"/>
          <a:stretch/>
        </p:blipFill>
        <p:spPr>
          <a:xfrm rot="14579900">
            <a:off x="9987524" y="1860613"/>
            <a:ext cx="2374328" cy="133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906E2-5A09-69DB-D46E-FE3964AA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6" t="87187" r="49933"/>
          <a:stretch/>
        </p:blipFill>
        <p:spPr>
          <a:xfrm rot="3146193">
            <a:off x="-48524" y="5384464"/>
            <a:ext cx="1678456" cy="94762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F06BC1-2B26-24F5-2729-BA945895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65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b="1">
                <a:solidFill>
                  <a:srgbClr val="008F38"/>
                </a:solidFill>
                <a:latin typeface="Aller"/>
              </a:rPr>
              <a:t>Doelen met betrekking tot de leefomgeving </a:t>
            </a:r>
            <a:br>
              <a:rPr lang="nl-NL" sz="3200" b="1">
                <a:solidFill>
                  <a:srgbClr val="008F38"/>
                </a:solidFill>
                <a:latin typeface="Aller"/>
              </a:rPr>
            </a:br>
            <a:r>
              <a:rPr lang="nl-NL" sz="3200" b="1">
                <a:solidFill>
                  <a:srgbClr val="003A5C"/>
                </a:solidFill>
                <a:latin typeface="Aller"/>
              </a:rPr>
              <a:t>voor de korte en de middellange termijn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F3CB58-8A75-98E5-F457-64F98762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1814738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33400" indent="-533400" fontAlgn="base"/>
            <a:r>
              <a:rPr lang="nl-NL" sz="2400">
                <a:solidFill>
                  <a:srgbClr val="003A5C"/>
                </a:solidFill>
                <a:latin typeface="Aller Light"/>
              </a:rPr>
              <a:t>Vergroten van mogelijkheden voor menselijke ontmoetingen (faciliteiten bieden) </a:t>
            </a:r>
            <a:endParaRPr lang="nl-NL" sz="2400">
              <a:solidFill>
                <a:srgbClr val="003A5C"/>
              </a:solidFill>
              <a:latin typeface="Aller Light"/>
              <a:ea typeface="+mn-lt"/>
              <a:cs typeface="+mn-lt"/>
            </a:endParaRPr>
          </a:p>
          <a:p>
            <a:pPr marL="533400" indent="-533400"/>
            <a:r>
              <a:rPr lang="nl-NL" sz="2400">
                <a:solidFill>
                  <a:srgbClr val="003A5C"/>
                </a:solidFill>
                <a:latin typeface="Aller Light"/>
              </a:rPr>
              <a:t>Verhogen van de verkeersveiligheid in buurten </a:t>
            </a:r>
          </a:p>
          <a:p>
            <a:pPr marL="533400" indent="-533400"/>
            <a:r>
              <a:rPr lang="nl-NL" sz="2400">
                <a:solidFill>
                  <a:srgbClr val="003A5C"/>
                </a:solidFill>
                <a:latin typeface="Aller Light"/>
              </a:rPr>
              <a:t>Aantrekkelijker maken van de buitenruimte (schoon en heel) in de woonomgeving</a:t>
            </a:r>
          </a:p>
          <a:p>
            <a:pPr marL="533400" indent="-533400"/>
            <a:r>
              <a:rPr lang="nl-NL" sz="2400">
                <a:solidFill>
                  <a:srgbClr val="003A5C"/>
                </a:solidFill>
                <a:latin typeface="Aller Light"/>
              </a:rPr>
              <a:t>Vergroten bereikbaarheid en gebruik publieke openbare voorzieningen</a:t>
            </a:r>
          </a:p>
          <a:p>
            <a:pPr marL="533400" indent="-533400"/>
            <a:r>
              <a:rPr lang="nl-NL" sz="2400">
                <a:solidFill>
                  <a:srgbClr val="003A5C"/>
                </a:solidFill>
                <a:latin typeface="Aller Light"/>
              </a:rPr>
              <a:t>Verbeteren bereikbaarheid recreatieve voorzieningen (in het buitengebied) </a:t>
            </a:r>
            <a:endParaRPr lang="en-US" sz="2400">
              <a:solidFill>
                <a:srgbClr val="003A5C"/>
              </a:solidFill>
              <a:latin typeface="Aller Light"/>
            </a:endParaRPr>
          </a:p>
          <a:p>
            <a:pPr marL="533400" indent="-533400" fontAlgn="base"/>
            <a:r>
              <a:rPr lang="nl-NL" sz="2400">
                <a:solidFill>
                  <a:srgbClr val="003A5C"/>
                </a:solidFill>
                <a:latin typeface="Aller Light"/>
              </a:rPr>
              <a:t>Creëren van een groene omgeving die uitnodigt tot bewegen en ontspannen </a:t>
            </a:r>
          </a:p>
          <a:p>
            <a:pPr marL="533400" indent="-533400" fontAlgn="base"/>
            <a:r>
              <a:rPr lang="nl-NL" sz="2400">
                <a:solidFill>
                  <a:srgbClr val="003A5C"/>
                </a:solidFill>
                <a:latin typeface="Aller Light"/>
              </a:rPr>
              <a:t> Uitbreiden aanbod duurzame publieke voorzieningen </a:t>
            </a:r>
          </a:p>
          <a:p>
            <a:pPr marL="0" indent="0" fontAlgn="base">
              <a:buNone/>
            </a:pPr>
            <a:endParaRPr lang="nl-NL" sz="2400">
              <a:solidFill>
                <a:srgbClr val="003A5C"/>
              </a:solidFill>
              <a:latin typeface="Aller Light"/>
            </a:endParaRP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585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EA6C22-1782-9125-9C84-344CAF75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14" b="80473"/>
          <a:stretch/>
        </p:blipFill>
        <p:spPr>
          <a:xfrm rot="17853249">
            <a:off x="10201073" y="3583020"/>
            <a:ext cx="2374328" cy="133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906E2-5A09-69DB-D46E-FE3964AA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6" t="87187" r="49933"/>
          <a:stretch/>
        </p:blipFill>
        <p:spPr>
          <a:xfrm rot="3146193">
            <a:off x="-48524" y="5384464"/>
            <a:ext cx="1678456" cy="9476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F58893-6A9E-DF4C-F056-2DEA0C471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1" t="1799" r="33566" b="78429"/>
          <a:stretch/>
        </p:blipFill>
        <p:spPr>
          <a:xfrm>
            <a:off x="149158" y="79114"/>
            <a:ext cx="6329464" cy="1354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2C504A-B15A-CC51-23B1-2C7BB55C1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09" r="1403" b="80473"/>
          <a:stretch/>
        </p:blipFill>
        <p:spPr>
          <a:xfrm rot="9037325">
            <a:off x="140397" y="1780194"/>
            <a:ext cx="1424229" cy="1339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61CD6-898A-34C6-00A5-6878D4D92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478" y="207523"/>
            <a:ext cx="4074267" cy="167536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009EF3D-5642-8E84-2AE9-A8109A5E48CF}"/>
              </a:ext>
            </a:extLst>
          </p:cNvPr>
          <p:cNvSpPr txBox="1"/>
          <p:nvPr/>
        </p:nvSpPr>
        <p:spPr>
          <a:xfrm>
            <a:off x="1801528" y="1685472"/>
            <a:ext cx="8894721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2800" b="1">
              <a:solidFill>
                <a:srgbClr val="008F38"/>
              </a:solidFill>
              <a:latin typeface="Alle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A5C"/>
                </a:solidFill>
                <a:latin typeface="Aller"/>
              </a:rPr>
              <a:t>Onderzoek naar mogelijke ontmoetingslocatie jongeren bij Marsdiep</a:t>
            </a:r>
          </a:p>
          <a:p>
            <a:endParaRPr lang="nl-NL" sz="2000" dirty="0">
              <a:solidFill>
                <a:srgbClr val="003A5C"/>
              </a:solidFill>
              <a:latin typeface="Aller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A5C"/>
                </a:solidFill>
                <a:latin typeface="Aller"/>
                <a:cs typeface="Calibri" panose="020F0502020204030204"/>
              </a:rPr>
              <a:t>Jaarlijkse buurtfeesten, zoals  Buurtfeest Marsdiep/ </a:t>
            </a:r>
            <a:r>
              <a:rPr lang="nl-NL" sz="2000" err="1">
                <a:solidFill>
                  <a:srgbClr val="003A5C"/>
                </a:solidFill>
                <a:latin typeface="Aller"/>
                <a:cs typeface="Calibri" panose="020F0502020204030204"/>
              </a:rPr>
              <a:t>Vliestroom</a:t>
            </a:r>
            <a:r>
              <a:rPr lang="nl-NL" sz="2000" dirty="0">
                <a:solidFill>
                  <a:srgbClr val="003A5C"/>
                </a:solidFill>
                <a:latin typeface="Aller"/>
                <a:cs typeface="Calibri" panose="020F0502020204030204"/>
              </a:rPr>
              <a:t>, Wijkfeest bij de Aquarijn, Burendag bij de Mozaïek blijven organiseren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3A5C"/>
              </a:solidFill>
              <a:latin typeface="Aller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A5C"/>
                </a:solidFill>
                <a:latin typeface="Aller"/>
                <a:cs typeface="Calibri" panose="020F0502020204030204"/>
              </a:rPr>
              <a:t>Professionals ontmoeten inwoners in hun buurt over ontmoetingsmogelijkheden</a:t>
            </a:r>
          </a:p>
          <a:p>
            <a:endParaRPr lang="nl-NL" sz="2000" dirty="0">
              <a:solidFill>
                <a:srgbClr val="003A5C"/>
              </a:solidFill>
              <a:latin typeface="Aller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3A5C"/>
                </a:solidFill>
                <a:latin typeface="Aller"/>
                <a:ea typeface="+mn-lt"/>
                <a:cs typeface="+mn-lt"/>
              </a:rPr>
              <a:t>Speelruimteplanning in de toekomst inzichtelijk maken voor inwoners</a:t>
            </a:r>
            <a:endParaRPr lang="nl-NL" sz="2000" dirty="0">
              <a:solidFill>
                <a:srgbClr val="003A5C"/>
              </a:solidFill>
              <a:latin typeface="Aller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3A5C"/>
              </a:solidFill>
              <a:latin typeface="Aller"/>
              <a:cs typeface="Calibri" panose="020F0502020204030204"/>
            </a:endParaRPr>
          </a:p>
          <a:p>
            <a:endParaRPr lang="nl-NL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8993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EA6C22-1782-9125-9C84-344CAF75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14" b="80473"/>
          <a:stretch/>
        </p:blipFill>
        <p:spPr>
          <a:xfrm rot="17853249">
            <a:off x="10201073" y="3583020"/>
            <a:ext cx="2374328" cy="133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906E2-5A09-69DB-D46E-FE3964AA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6" t="87187" r="49933"/>
          <a:stretch/>
        </p:blipFill>
        <p:spPr>
          <a:xfrm rot="3146193">
            <a:off x="-48524" y="5384464"/>
            <a:ext cx="1678456" cy="9476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A69A031-88B6-047A-FBDC-24EDAC4FC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8" r="49695" b="78450"/>
          <a:stretch/>
        </p:blipFill>
        <p:spPr>
          <a:xfrm>
            <a:off x="168442" y="162128"/>
            <a:ext cx="4585142" cy="1294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A293B4-F5F3-6C66-0BD2-9E24C4516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09" r="1403" b="80473"/>
          <a:stretch/>
        </p:blipFill>
        <p:spPr>
          <a:xfrm rot="9037325">
            <a:off x="140397" y="1780194"/>
            <a:ext cx="1424229" cy="1339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05CC0-7AFD-4475-0CF0-33691C57B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478" y="207523"/>
            <a:ext cx="4074267" cy="167536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DEEC8F-7B63-D911-6407-555BB741F5F4}"/>
              </a:ext>
            </a:extLst>
          </p:cNvPr>
          <p:cNvSpPr txBox="1"/>
          <p:nvPr/>
        </p:nvSpPr>
        <p:spPr>
          <a:xfrm>
            <a:off x="1801528" y="2492829"/>
            <a:ext cx="8894721" cy="1677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2800" b="1">
              <a:solidFill>
                <a:srgbClr val="008F38"/>
              </a:solidFill>
              <a:latin typeface="Alle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500">
                <a:solidFill>
                  <a:srgbClr val="003A5C"/>
                </a:solidFill>
                <a:latin typeface="Aller"/>
              </a:rPr>
              <a:t>Onderzoeken wat inwoners zelf bij kunnen dragen aan een betere verkeersveiligheid in de buurt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500">
              <a:solidFill>
                <a:srgbClr val="003A5C"/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074497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71A7915-01E1-7C5D-1722-F68AB7645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" r="37527" b="77826"/>
          <a:stretch/>
        </p:blipFill>
        <p:spPr>
          <a:xfrm>
            <a:off x="73299" y="162128"/>
            <a:ext cx="5924834" cy="1338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A6C22-1782-9125-9C84-344CAF755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14" b="80473"/>
          <a:stretch/>
        </p:blipFill>
        <p:spPr>
          <a:xfrm rot="17853249">
            <a:off x="10201073" y="3583020"/>
            <a:ext cx="2374328" cy="133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A906E2-5A09-69DB-D46E-FE3964AA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6" t="87187" r="49933"/>
          <a:stretch/>
        </p:blipFill>
        <p:spPr>
          <a:xfrm rot="3146193">
            <a:off x="-48524" y="5384464"/>
            <a:ext cx="1678456" cy="947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A293B4-F5F3-6C66-0BD2-9E24C4516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09" r="1403" b="80473"/>
          <a:stretch/>
        </p:blipFill>
        <p:spPr>
          <a:xfrm rot="9037325">
            <a:off x="140397" y="1780194"/>
            <a:ext cx="1424229" cy="1339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05CC0-7AFD-4475-0CF0-33691C57B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478" y="207523"/>
            <a:ext cx="4074267" cy="167536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3C16757-5192-DBC0-CF6D-3016A23ABB2F}"/>
              </a:ext>
            </a:extLst>
          </p:cNvPr>
          <p:cNvSpPr txBox="1"/>
          <p:nvPr/>
        </p:nvSpPr>
        <p:spPr>
          <a:xfrm>
            <a:off x="1801528" y="2492829"/>
            <a:ext cx="8894721" cy="1677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2800" b="1">
              <a:solidFill>
                <a:srgbClr val="008F38"/>
              </a:solidFill>
              <a:latin typeface="Alle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500">
                <a:solidFill>
                  <a:srgbClr val="003A5C"/>
                </a:solidFill>
                <a:latin typeface="Aller"/>
              </a:rPr>
              <a:t>Inwoners zetten zich in voor een mooiere en schonere buurt. Zoals groenparticipatie en zwerfvuil-/ container adoptant.</a:t>
            </a:r>
          </a:p>
        </p:txBody>
      </p:sp>
    </p:spTree>
    <p:extLst>
      <p:ext uri="{BB962C8B-B14F-4D97-AF65-F5344CB8AC3E}">
        <p14:creationId xmlns:p14="http://schemas.microsoft.com/office/powerpoint/2010/main" val="1703849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9B59-E4A6-FCF5-FC9F-B0544F776BF4}"/>
              </a:ext>
            </a:extLst>
          </p:cNvPr>
          <p:cNvSpPr txBox="1">
            <a:spLocks/>
          </p:cNvSpPr>
          <p:nvPr/>
        </p:nvSpPr>
        <p:spPr>
          <a:xfrm>
            <a:off x="557348" y="61984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Denk</a:t>
            </a: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 mee!</a:t>
            </a:r>
            <a:endParaRPr lang="en-GB" sz="3200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7D9EA7-4BF2-8C1E-7196-D76E363C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1477282"/>
            <a:ext cx="10515600" cy="435133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Interactie</a:t>
            </a:r>
          </a:p>
          <a:p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Langs posters lopen</a:t>
            </a:r>
          </a:p>
          <a:p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Prioriteren doelen en onderwerpen</a:t>
            </a:r>
            <a:b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</a:br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leefomgeving</a:t>
            </a:r>
          </a:p>
          <a:p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Met elkaar komen richting uitvoering:</a:t>
            </a:r>
            <a:b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</a:br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- bordje gemeente</a:t>
            </a:r>
            <a:b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</a:br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- bordje gemeente en inwoners</a:t>
            </a:r>
            <a:b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</a:br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- bordje inwoners</a:t>
            </a:r>
          </a:p>
          <a:p>
            <a:r>
              <a:rPr lang="nl-NL">
                <a:solidFill>
                  <a:srgbClr val="003A5C"/>
                </a:solidFill>
                <a:latin typeface="Aller Light" panose="02000503000000020004" pitchFamily="2" charset="77"/>
              </a:rPr>
              <a:t>Delen van de uitkomsten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3A2EF2C-5B96-1296-46BC-BEF7C171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029" y="1477282"/>
            <a:ext cx="3849401" cy="36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23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9B59-E4A6-FCF5-FC9F-B0544F776BF4}"/>
              </a:ext>
            </a:extLst>
          </p:cNvPr>
          <p:cNvSpPr txBox="1">
            <a:spLocks/>
          </p:cNvSpPr>
          <p:nvPr/>
        </p:nvSpPr>
        <p:spPr>
          <a:xfrm>
            <a:off x="1227306" y="76926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Afsluiting</a:t>
            </a:r>
            <a:endParaRPr lang="en-GB" sz="3200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7D9EA7-4BF2-8C1E-7196-D76E363C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499" y="15908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solidFill>
                  <a:srgbClr val="003A5C"/>
                </a:solidFill>
                <a:latin typeface="Aller Light"/>
              </a:rPr>
              <a:t>Hoe nu verder? </a:t>
            </a:r>
          </a:p>
          <a:p>
            <a:r>
              <a:rPr lang="nl-NL">
                <a:solidFill>
                  <a:srgbClr val="003A5C"/>
                </a:solidFill>
                <a:latin typeface="Aller Light"/>
              </a:rPr>
              <a:t>Planning vervolg en besluitvorming</a:t>
            </a:r>
          </a:p>
          <a:p>
            <a:r>
              <a:rPr lang="nl-NL">
                <a:solidFill>
                  <a:srgbClr val="003A5C"/>
                </a:solidFill>
                <a:latin typeface="Aller Light"/>
              </a:rPr>
              <a:t>Informatievoorziening naar inwoners eind 2023</a:t>
            </a:r>
          </a:p>
          <a:p>
            <a:pPr marL="457200" lvl="1" indent="0">
              <a:buNone/>
            </a:pPr>
            <a:r>
              <a:rPr lang="nl-NL" sz="2800">
                <a:solidFill>
                  <a:srgbClr val="003A5C"/>
                </a:solidFill>
                <a:latin typeface="Aller Light"/>
              </a:rPr>
              <a:t>- Krantenbericht</a:t>
            </a:r>
          </a:p>
          <a:p>
            <a:pPr marL="457200" lvl="1" indent="0">
              <a:buNone/>
            </a:pPr>
            <a:r>
              <a:rPr lang="nl-NL" sz="2800">
                <a:solidFill>
                  <a:srgbClr val="003A5C"/>
                </a:solidFill>
                <a:latin typeface="Aller Light"/>
              </a:rPr>
              <a:t>-  </a:t>
            </a:r>
            <a:r>
              <a:rPr lang="nl-NL" sz="2800" i="1">
                <a:solidFill>
                  <a:srgbClr val="003A5C"/>
                </a:solidFill>
                <a:latin typeface="Aller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https://uwdorpofwijk.alphenaandenrijn.nl</a:t>
            </a:r>
            <a:endParaRPr lang="nl-NL" sz="2800" i="1">
              <a:solidFill>
                <a:srgbClr val="003A5C"/>
              </a:solidFill>
              <a:latin typeface="Aller Light"/>
            </a:endParaRPr>
          </a:p>
          <a:p>
            <a:r>
              <a:rPr lang="nl-NL">
                <a:solidFill>
                  <a:srgbClr val="003A5C"/>
                </a:solidFill>
                <a:latin typeface="Aller Light"/>
              </a:rPr>
              <a:t>Mogelijkheid vanavond: navraag bij Informatieplek </a:t>
            </a:r>
            <a:endParaRPr lang="nl-NL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endParaRPr lang="nl-NL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9E825B2-D8C8-9156-6F1E-BF1CA55DB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6" t="87187" r="49933"/>
          <a:stretch/>
        </p:blipFill>
        <p:spPr>
          <a:xfrm rot="3146193">
            <a:off x="291943" y="5121817"/>
            <a:ext cx="1678456" cy="947628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CB10F7C-A1F9-7841-7F4C-48B14CC34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09" r="1403" b="80473"/>
          <a:stretch/>
        </p:blipFill>
        <p:spPr>
          <a:xfrm rot="8384689">
            <a:off x="-154767" y="1450714"/>
            <a:ext cx="1424229" cy="133917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DA7C701-75E4-89AE-5CAB-0007236CE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14" b="80473"/>
          <a:stretch/>
        </p:blipFill>
        <p:spPr>
          <a:xfrm rot="17853249">
            <a:off x="9306129" y="3563793"/>
            <a:ext cx="2374328" cy="133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67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toon&#10;&#10;Description automatically generated">
            <a:extLst>
              <a:ext uri="{FF2B5EF4-FFF2-40B4-BE49-F238E27FC236}">
                <a16:creationId xmlns:a16="http://schemas.microsoft.com/office/drawing/2014/main" id="{D3993567-777D-DD36-5D74-EB6EEA75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04D57-6FE6-2385-1FEF-D41BD2FB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867"/>
            <a:ext cx="10515600" cy="25401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5400" b="1" err="1">
                <a:solidFill>
                  <a:srgbClr val="008F38"/>
                </a:solidFill>
                <a:effectLst/>
                <a:latin typeface="Aller" panose="02000503030000020004" pitchFamily="2" charset="77"/>
              </a:rPr>
              <a:t>Bedankt</a:t>
            </a:r>
            <a:br>
              <a:rPr lang="en-GB" sz="5400" b="1">
                <a:solidFill>
                  <a:srgbClr val="33BFED"/>
                </a:solidFill>
                <a:latin typeface="Aller" panose="02000503030000020004" pitchFamily="2" charset="77"/>
              </a:rPr>
            </a:br>
            <a:r>
              <a:rPr lang="en-GB" sz="54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voor</a:t>
            </a:r>
            <a:r>
              <a:rPr lang="en-GB" sz="54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54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jullie</a:t>
            </a:r>
            <a:r>
              <a:rPr lang="en-GB" sz="54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 </a:t>
            </a:r>
            <a:r>
              <a:rPr lang="en-GB" sz="5400" b="1" err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tijd</a:t>
            </a:r>
            <a:r>
              <a:rPr lang="en-GB" sz="5400" b="1">
                <a:solidFill>
                  <a:srgbClr val="053D5E"/>
                </a:solidFill>
                <a:effectLst/>
                <a:latin typeface="Aller" panose="02000503030000020004" pitchFamily="2" charset="77"/>
              </a:rPr>
              <a:t>!</a:t>
            </a:r>
            <a:endParaRPr lang="en-GB" sz="5400">
              <a:solidFill>
                <a:srgbClr val="053D5E"/>
              </a:solidFill>
              <a:effectLst/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174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5FBBAF-8021-DBD7-1D13-DF2AD58B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7" y="642599"/>
            <a:ext cx="11231881" cy="849275"/>
          </a:xfrm>
        </p:spPr>
        <p:txBody>
          <a:bodyPr>
            <a:noAutofit/>
          </a:bodyPr>
          <a:lstStyle/>
          <a:p>
            <a:r>
              <a:rPr lang="en-GB" sz="3200" b="1" err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Programma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inwonersavond</a:t>
            </a:r>
            <a:r>
              <a:rPr lang="en-GB" sz="3200" b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 </a:t>
            </a:r>
            <a:br>
              <a:rPr lang="en-GB" sz="3200" b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</a:br>
            <a:r>
              <a:rPr lang="en-GB" sz="3200" b="1" err="1">
                <a:solidFill>
                  <a:srgbClr val="008F38"/>
                </a:solidFill>
                <a:effectLst/>
                <a:latin typeface="Aller" panose="020B0603020203020204" pitchFamily="34" charset="77"/>
              </a:rPr>
              <a:t>gebiedsagenda</a:t>
            </a:r>
            <a:br>
              <a:rPr lang="en-GB" sz="3200" b="1">
                <a:solidFill>
                  <a:srgbClr val="33BFED"/>
                </a:solidFill>
                <a:effectLst/>
                <a:latin typeface="Aller" panose="02000503030000020004" pitchFamily="2" charset="77"/>
              </a:rPr>
            </a:br>
            <a:r>
              <a:rPr lang="en-GB" sz="3200" b="1">
                <a:solidFill>
                  <a:srgbClr val="053D5E"/>
                </a:solidFill>
                <a:effectLst/>
                <a:latin typeface="Aller" panose="020B0603020203020204" pitchFamily="34" charset="77"/>
              </a:rPr>
              <a:t>Alphen Noord</a:t>
            </a:r>
            <a:endParaRPr lang="en-GB" sz="3200">
              <a:solidFill>
                <a:srgbClr val="33BFED"/>
              </a:solidFill>
              <a:effectLst/>
              <a:latin typeface="Aller" panose="020B0603020203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F6010-3E13-C700-081C-859F554B8D11}"/>
              </a:ext>
            </a:extLst>
          </p:cNvPr>
          <p:cNvSpPr txBox="1"/>
          <p:nvPr/>
        </p:nvSpPr>
        <p:spPr>
          <a:xfrm>
            <a:off x="574766" y="2019992"/>
            <a:ext cx="1909029" cy="4019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19.15 - 19.30</a:t>
            </a:r>
            <a:br>
              <a:rPr lang="nl-NL" sz="2100" b="1">
                <a:effectLst/>
                <a:latin typeface="Aller Light" panose="02000503000000020004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19.30 - 19.45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nl-NL" sz="2100" b="1">
                <a:effectLst/>
                <a:latin typeface="Aller Light" panose="02000503000000020004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19.45 - </a:t>
            </a:r>
            <a:r>
              <a:rPr lang="nl-NL" sz="2100" b="1">
                <a:solidFill>
                  <a:srgbClr val="008F38"/>
                </a:solidFill>
                <a:latin typeface="Aller Light"/>
                <a:ea typeface="Calibri" panose="020F0502020204030204" pitchFamily="34" charset="0"/>
                <a:cs typeface="Times New Roman"/>
              </a:rPr>
              <a:t>20.45</a:t>
            </a:r>
            <a:br>
              <a:rPr lang="nl-NL" sz="2100" b="1">
                <a:solidFill>
                  <a:srgbClr val="008F38"/>
                </a:solidFill>
                <a:latin typeface="Aller Light"/>
                <a:ea typeface="Calibri" panose="020F0502020204030204" pitchFamily="34" charset="0"/>
                <a:cs typeface="Times New Roman"/>
              </a:rPr>
            </a:br>
            <a:br>
              <a:rPr lang="nl-NL" sz="2100" b="1">
                <a:solidFill>
                  <a:srgbClr val="008F38"/>
                </a:solidFill>
                <a:latin typeface="Aller Light"/>
                <a:ea typeface="Calibri" panose="020F0502020204030204" pitchFamily="34" charset="0"/>
                <a:cs typeface="Times New Roman"/>
              </a:rPr>
            </a:br>
            <a:br>
              <a:rPr lang="nl-NL" sz="2100" b="1">
                <a:latin typeface="Aller Light"/>
                <a:ea typeface="Calibri" panose="020F0502020204030204" pitchFamily="34" charset="0"/>
                <a:cs typeface="Times New Roman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20.45 - 21.15</a:t>
            </a:r>
            <a:br>
              <a:rPr lang="nl-NL" sz="2100" b="1">
                <a:effectLst/>
                <a:latin typeface="Aller Light" panose="02000503000000020004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100" b="1">
                <a:solidFill>
                  <a:srgbClr val="008F38"/>
                </a:solidFill>
                <a:effectLst/>
                <a:latin typeface="Aller Light"/>
                <a:ea typeface="Calibri" panose="020F0502020204030204" pitchFamily="34" charset="0"/>
                <a:cs typeface="Times New Roman"/>
              </a:rPr>
              <a:t>21.15 - 21.45</a:t>
            </a:r>
            <a:endParaRPr lang="en-US" sz="2100" b="1">
              <a:solidFill>
                <a:srgbClr val="008F38"/>
              </a:solidFill>
              <a:effectLst/>
              <a:latin typeface="Aller Ligh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05787-72DF-FBC0-9118-C8440BD9383F}"/>
              </a:ext>
            </a:extLst>
          </p:cNvPr>
          <p:cNvSpPr txBox="1"/>
          <p:nvPr/>
        </p:nvSpPr>
        <p:spPr>
          <a:xfrm>
            <a:off x="2591431" y="2019992"/>
            <a:ext cx="9487570" cy="3917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Inloop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Welkomstwoord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toelichting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op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gebiedsgericht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werken</a:t>
            </a:r>
            <a:br>
              <a:rPr lang="en-GB" sz="2100" b="1">
                <a:solidFill>
                  <a:srgbClr val="083B5B"/>
                </a:solidFill>
                <a:effectLst/>
                <a:latin typeface="Aller"/>
              </a:rPr>
            </a:br>
            <a:r>
              <a:rPr lang="en-GB" sz="2100">
                <a:solidFill>
                  <a:srgbClr val="083B5B"/>
                </a:solidFill>
                <a:latin typeface="Aller"/>
              </a:rPr>
              <a:t>door </a:t>
            </a:r>
            <a:r>
              <a:rPr lang="en-GB" sz="2100" err="1">
                <a:solidFill>
                  <a:srgbClr val="083B5B"/>
                </a:solidFill>
                <a:latin typeface="Aller"/>
              </a:rPr>
              <a:t>wethouder</a:t>
            </a:r>
            <a:r>
              <a:rPr lang="en-GB" sz="2100">
                <a:solidFill>
                  <a:srgbClr val="083B5B"/>
                </a:solidFill>
                <a:latin typeface="Aller"/>
              </a:rPr>
              <a:t> </a:t>
            </a:r>
            <a:r>
              <a:rPr lang="en-GB" sz="2100">
                <a:solidFill>
                  <a:srgbClr val="083B5B"/>
                </a:solidFill>
                <a:effectLst/>
                <a:latin typeface="Aller"/>
              </a:rPr>
              <a:t>Gert-Jan </a:t>
            </a:r>
            <a:r>
              <a:rPr lang="en-GB" sz="2100" err="1">
                <a:solidFill>
                  <a:srgbClr val="083B5B"/>
                </a:solidFill>
                <a:effectLst/>
                <a:latin typeface="Aller"/>
              </a:rPr>
              <a:t>Schotanus</a:t>
            </a:r>
            <a:endParaRPr lang="en-GB" sz="2100">
              <a:latin typeface="Aller" panose="0200050303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latin typeface="Aller"/>
              </a:rPr>
              <a:t>Terugkoppeling</a:t>
            </a:r>
            <a:r>
              <a:rPr lang="en-GB" sz="2100" b="1">
                <a:solidFill>
                  <a:srgbClr val="083B5B"/>
                </a:solidFill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latin typeface="Aller"/>
              </a:rPr>
              <a:t>informatie</a:t>
            </a:r>
            <a:endParaRPr lang="en-GB" sz="2100" b="1">
              <a:solidFill>
                <a:srgbClr val="083B5B"/>
              </a:solidFill>
              <a:latin typeface="Aller"/>
            </a:endParaRPr>
          </a:p>
          <a:p>
            <a:pPr>
              <a:lnSpc>
                <a:spcPct val="150000"/>
              </a:lnSpc>
            </a:pP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Informatie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over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ontwikkelingen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binnen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wijk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en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buurten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;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terugkoppeling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verwerking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van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opbrengsten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vanuit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de </a:t>
            </a:r>
            <a:r>
              <a:rPr lang="en-GB" sz="2100" err="1">
                <a:solidFill>
                  <a:srgbClr val="083B5B"/>
                </a:solidFill>
                <a:effectLst/>
                <a:latin typeface="Aller Light"/>
              </a:rPr>
              <a:t>inwonersavonden</a:t>
            </a:r>
            <a:r>
              <a:rPr lang="en-GB" sz="2100">
                <a:solidFill>
                  <a:srgbClr val="083B5B"/>
                </a:solidFill>
                <a:effectLst/>
                <a:latin typeface="Aller Light"/>
              </a:rPr>
              <a:t> en website</a:t>
            </a: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Prioriteren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van de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doelen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onderwerpen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leefomgeving</a:t>
            </a:r>
            <a:endParaRPr lang="en-GB" sz="2100" b="1">
              <a:solidFill>
                <a:srgbClr val="083B5B"/>
              </a:solidFill>
              <a:effectLst/>
              <a:latin typeface="Aller"/>
            </a:endParaRPr>
          </a:p>
          <a:p>
            <a:pPr>
              <a:lnSpc>
                <a:spcPct val="150000"/>
              </a:lnSpc>
            </a:pP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Afsluiting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en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mogelijkheid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om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na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te</a:t>
            </a:r>
            <a:r>
              <a:rPr lang="en-GB" sz="2100" b="1">
                <a:solidFill>
                  <a:srgbClr val="083B5B"/>
                </a:solidFill>
                <a:effectLst/>
                <a:latin typeface="Aller"/>
              </a:rPr>
              <a:t> </a:t>
            </a:r>
            <a:r>
              <a:rPr lang="en-GB" sz="2100" b="1" err="1">
                <a:solidFill>
                  <a:srgbClr val="083B5B"/>
                </a:solidFill>
                <a:effectLst/>
                <a:latin typeface="Aller"/>
              </a:rPr>
              <a:t>pr</a:t>
            </a:r>
            <a:r>
              <a:rPr lang="en-GB" sz="2000" b="1" err="1">
                <a:solidFill>
                  <a:srgbClr val="083B5B"/>
                </a:solidFill>
                <a:effectLst/>
                <a:latin typeface="Aller"/>
              </a:rPr>
              <a:t>aten</a:t>
            </a:r>
            <a:endParaRPr lang="en-GB" sz="2000" b="1">
              <a:solidFill>
                <a:srgbClr val="083B5B"/>
              </a:solidFill>
              <a:effectLst/>
              <a:latin typeface="Aller"/>
            </a:endParaRPr>
          </a:p>
        </p:txBody>
      </p:sp>
      <p:pic>
        <p:nvPicPr>
          <p:cNvPr id="3" name="Afbeelding 2" descr="Afbeelding met Luchtfotografie, Vogelperspectief, buitenshuis, landschap">
            <a:extLst>
              <a:ext uri="{FF2B5EF4-FFF2-40B4-BE49-F238E27FC236}">
                <a16:creationId xmlns:a16="http://schemas.microsoft.com/office/drawing/2014/main" id="{B648549A-A773-0290-7DCF-0A153A0AA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503" y="3089"/>
            <a:ext cx="3515497" cy="26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0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0E7A999-8F5A-16A2-4769-5D87A73AC173}"/>
              </a:ext>
            </a:extLst>
          </p:cNvPr>
          <p:cNvSpPr txBox="1">
            <a:spLocks/>
          </p:cNvSpPr>
          <p:nvPr/>
        </p:nvSpPr>
        <p:spPr>
          <a:xfrm>
            <a:off x="555824" y="540429"/>
            <a:ext cx="7502326" cy="634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Stand van </a:t>
            </a:r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zaken</a:t>
            </a:r>
            <a:r>
              <a:rPr lang="en-GB" sz="3200" b="1">
                <a:solidFill>
                  <a:srgbClr val="008F38"/>
                </a:solidFill>
                <a:latin typeface="Aller" panose="02000503030000020004" pitchFamily="2" charset="77"/>
              </a:rPr>
              <a:t> </a:t>
            </a:r>
            <a:r>
              <a:rPr lang="en-GB" sz="3200" b="1" err="1">
                <a:solidFill>
                  <a:srgbClr val="008F38"/>
                </a:solidFill>
                <a:latin typeface="Aller" panose="02000503030000020004" pitchFamily="2" charset="77"/>
              </a:rPr>
              <a:t>gebiedsagenda</a:t>
            </a:r>
            <a:endParaRPr lang="en-GB" sz="3200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  <p:pic>
        <p:nvPicPr>
          <p:cNvPr id="9" name="Picture 8" descr="A diagram of a diagram with text&#10;&#10;Description automatically generated with medium confidence">
            <a:extLst>
              <a:ext uri="{FF2B5EF4-FFF2-40B4-BE49-F238E27FC236}">
                <a16:creationId xmlns:a16="http://schemas.microsoft.com/office/drawing/2014/main" id="{80D41F4A-80A2-AE38-CAAD-68CCEE672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25" b="19895"/>
          <a:stretch/>
        </p:blipFill>
        <p:spPr>
          <a:xfrm>
            <a:off x="-1" y="1451308"/>
            <a:ext cx="12189400" cy="41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1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1DB07-EA02-45A3-94A5-3EFC5F81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5440"/>
          </a:xfrm>
        </p:spPr>
        <p:txBody>
          <a:bodyPr>
            <a:normAutofit fontScale="90000"/>
          </a:bodyPr>
          <a:lstStyle/>
          <a:p>
            <a:b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8F38"/>
                </a:solidFill>
                <a:effectLst/>
                <a:uLnTx/>
                <a:uFillTx/>
                <a:latin typeface="Aller" panose="02000503030000020004" pitchFamily="2" charset="77"/>
                <a:ea typeface="+mj-ea"/>
                <a:cs typeface="+mj-cs"/>
              </a:rPr>
            </a:br>
            <a:r>
              <a:rPr lang="en-GB" sz="3600" b="1" err="1">
                <a:solidFill>
                  <a:srgbClr val="008F38"/>
                </a:solidFill>
                <a:latin typeface="Aller" panose="02000503030000020004" pitchFamily="2" charset="77"/>
              </a:rPr>
              <a:t>Toekomst</a:t>
            </a:r>
            <a:r>
              <a:rPr lang="en-GB" sz="3600" b="1">
                <a:solidFill>
                  <a:srgbClr val="008F38"/>
                </a:solidFill>
                <a:latin typeface="Aller" panose="02000503030000020004" pitchFamily="2" charset="77"/>
              </a:rPr>
              <a:t> </a:t>
            </a:r>
            <a:r>
              <a:rPr lang="en-GB" sz="3600" b="1" err="1">
                <a:solidFill>
                  <a:srgbClr val="008F38"/>
                </a:solidFill>
                <a:latin typeface="Aller" panose="02000503030000020004" pitchFamily="2" charset="77"/>
              </a:rPr>
              <a:t>Gebied</a:t>
            </a:r>
            <a:r>
              <a:rPr lang="en-GB" sz="3600" b="1">
                <a:solidFill>
                  <a:srgbClr val="008F38"/>
                </a:solidFill>
                <a:latin typeface="Aller" panose="02000503030000020004" pitchFamily="2" charset="77"/>
              </a:rPr>
              <a:t> Alphen Noord</a:t>
            </a:r>
            <a:br>
              <a:rPr lang="en-GB" sz="3600" b="1">
                <a:solidFill>
                  <a:srgbClr val="008F38"/>
                </a:solidFill>
                <a:latin typeface="Aller" panose="02000503030000020004" pitchFamily="2" charset="77"/>
              </a:rPr>
            </a:br>
            <a:endParaRPr lang="nl-NL" sz="3600" b="1">
              <a:solidFill>
                <a:srgbClr val="008F38"/>
              </a:solidFill>
              <a:latin typeface="Aller" panose="02000503030000020004" pitchFamily="2" charset="77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FAB8C9-7B4D-42FB-998F-5FA61FD71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100" b="1">
                <a:solidFill>
                  <a:srgbClr val="003A5C"/>
                </a:solidFill>
                <a:latin typeface="Aller Light" panose="02000503000000020004" pitchFamily="2" charset="77"/>
              </a:rPr>
              <a:t>Hoofdaccenten van Uitvoeringsprogramma B&amp;W vertalen naar gebundelde buurten (dynamiek):</a:t>
            </a:r>
          </a:p>
          <a:p>
            <a:r>
              <a:rPr lang="nl-NL" sz="2100" b="1" i="1">
                <a:solidFill>
                  <a:srgbClr val="003A5C"/>
                </a:solidFill>
                <a:latin typeface="Aller Light" panose="02000503000000020004" pitchFamily="2" charset="77"/>
              </a:rPr>
              <a:t>Voor een leefbaar, duurzaam gebied met vitale inwoners. </a:t>
            </a:r>
          </a:p>
          <a:p>
            <a:endParaRPr lang="nl-NL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102B8E1-09B8-4329-98AD-0BB01F49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23690" y="2819399"/>
            <a:ext cx="6190121" cy="33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16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21" y="1429278"/>
            <a:ext cx="1127759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45770" indent="-445770">
              <a:buFont typeface="Wingdings" panose="05000000000000000000" pitchFamily="2" charset="2"/>
              <a:buChar char="Ø"/>
            </a:pPr>
            <a:endParaRPr lang="nl-NL" sz="240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pPr>
              <a:buNone/>
            </a:pPr>
            <a:r>
              <a:rPr lang="nl-NL" sz="2400" b="1" dirty="0">
                <a:solidFill>
                  <a:srgbClr val="003A5C"/>
                </a:solidFill>
                <a:ea typeface="+mn-lt"/>
                <a:cs typeface="+mn-lt"/>
              </a:rPr>
              <a:t>Verstedelijkte wijk met ruim 33.000 inwoners; 80% woonfunctie verdeeld over</a:t>
            </a:r>
            <a:endParaRPr lang="nl-NL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nl-NL" sz="2400" b="1" dirty="0">
                <a:solidFill>
                  <a:srgbClr val="003A5C"/>
                </a:solidFill>
                <a:ea typeface="+mn-lt"/>
                <a:cs typeface="+mn-lt"/>
              </a:rPr>
              <a:t>1400 hectare</a:t>
            </a:r>
            <a:endParaRPr lang="nl-NL">
              <a:cs typeface="Calibri"/>
            </a:endParaRPr>
          </a:p>
          <a:p>
            <a:pPr marL="0" indent="0">
              <a:buNone/>
            </a:pPr>
            <a:endParaRPr lang="nl-NL" sz="2100" dirty="0">
              <a:solidFill>
                <a:srgbClr val="083B5B"/>
              </a:solidFill>
              <a:latin typeface="Aller"/>
            </a:endParaRPr>
          </a:p>
          <a:p>
            <a:pPr marL="0" indent="0">
              <a:buNone/>
            </a:pPr>
            <a:r>
              <a:rPr lang="nl-NL" sz="2100" i="1" dirty="0">
                <a:solidFill>
                  <a:srgbClr val="083B5B"/>
                </a:solidFill>
                <a:latin typeface="Aller"/>
              </a:rPr>
              <a:t>Drie belangrijke kenmerken van het gebied:</a:t>
            </a:r>
            <a:endParaRPr lang="nl-NL" i="1" dirty="0"/>
          </a:p>
          <a:p>
            <a:endParaRPr lang="nl-NL" sz="2100">
              <a:solidFill>
                <a:srgbClr val="083B5B"/>
              </a:solidFill>
              <a:latin typeface="Aller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100" dirty="0">
                <a:solidFill>
                  <a:srgbClr val="083B5B"/>
                </a:solidFill>
                <a:latin typeface="Aller"/>
              </a:rPr>
              <a:t>Diversiteit van buurten (inwoners en woonomstandigheden)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100" dirty="0">
                <a:solidFill>
                  <a:srgbClr val="083B5B"/>
                </a:solidFill>
                <a:latin typeface="Aller"/>
              </a:rPr>
              <a:t>Veel vraagstukken in de buurten rondom wonen, zorg &amp; welzijn, </a:t>
            </a:r>
            <a:br>
              <a:rPr lang="nl-NL" sz="2100" dirty="0">
                <a:latin typeface="Aller"/>
              </a:rPr>
            </a:br>
            <a:r>
              <a:rPr lang="nl-NL" sz="2100" dirty="0">
                <a:solidFill>
                  <a:srgbClr val="083B5B"/>
                </a:solidFill>
                <a:latin typeface="Aller"/>
              </a:rPr>
              <a:t>opvoeding &amp; onderwijs, armoede, participatie &amp; werk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100" dirty="0">
                <a:solidFill>
                  <a:srgbClr val="083B5B"/>
                </a:solidFill>
                <a:latin typeface="Aller"/>
              </a:rPr>
              <a:t>Mondige inwoners versus minder buurtbetrokkenheid</a:t>
            </a:r>
          </a:p>
          <a:p>
            <a:pPr marL="0" indent="0">
              <a:buNone/>
            </a:pPr>
            <a:endParaRPr lang="nl-NL" sz="4300"/>
          </a:p>
          <a:p>
            <a:endParaRPr lang="nl-NL" sz="2400"/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>
              <a:solidFill>
                <a:srgbClr val="003A5C"/>
              </a:solidFill>
              <a:latin typeface="Aller Light"/>
            </a:endParaRPr>
          </a:p>
          <a:p>
            <a:pPr marL="445770" indent="-445770">
              <a:buNone/>
            </a:pPr>
            <a:endParaRPr lang="nl-NL" sz="240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8" y="61659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</a:rPr>
              <a:t>Gebiedsprofiel</a:t>
            </a:r>
            <a:r>
              <a:rPr lang="en-GB" sz="2900" b="1">
                <a:latin typeface="+mn-lt"/>
              </a:rPr>
              <a:t> 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Alphen</a:t>
            </a:r>
            <a:r>
              <a:rPr lang="en-GB" sz="2900" b="1">
                <a:latin typeface="+mn-lt"/>
              </a:rPr>
              <a:t> 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</a:rPr>
              <a:t>Noord</a:t>
            </a:r>
          </a:p>
        </p:txBody>
      </p:sp>
    </p:spTree>
    <p:extLst>
      <p:ext uri="{BB962C8B-B14F-4D97-AF65-F5344CB8AC3E}">
        <p14:creationId xmlns:p14="http://schemas.microsoft.com/office/powerpoint/2010/main" val="18085747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C16EA5-1F48-4546-BE05-7230EB34A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>
            <a:normAutofit/>
          </a:bodyPr>
          <a:lstStyle/>
          <a:p>
            <a:r>
              <a:rPr lang="nl-NL" sz="2100">
                <a:solidFill>
                  <a:srgbClr val="083B5B"/>
                </a:solidFill>
                <a:latin typeface="Aller"/>
              </a:rPr>
              <a:t>Aansluiten op de leefwereld van inwoners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Oog voor de menselijke maat en maatwerk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Daadkracht en samenwerken tussen gemeente, inwoners en stakeholders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Inzet en zichtbaarheid gebiedsprofessionals</a:t>
            </a:r>
          </a:p>
          <a:p>
            <a:r>
              <a:rPr lang="nl-NL" sz="2100">
                <a:solidFill>
                  <a:srgbClr val="083B5B"/>
                </a:solidFill>
                <a:latin typeface="Aller"/>
              </a:rPr>
              <a:t>Verbeteren kwaliteit van uitvoering in de leefomgeving</a:t>
            </a:r>
          </a:p>
          <a:p>
            <a:endParaRPr lang="nl-NL" sz="2800"/>
          </a:p>
          <a:p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05DAD05-146B-7293-0984-34EA0E8F440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1028217" cy="101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Succesfactoren</a:t>
            </a:r>
            <a:r>
              <a:rPr lang="en-GB" sz="3200" b="1" dirty="0">
                <a:solidFill>
                  <a:srgbClr val="008F38"/>
                </a:solidFill>
                <a:latin typeface="Aller"/>
              </a:rPr>
              <a:t> </a:t>
            </a:r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verbeteren</a:t>
            </a:r>
            <a:r>
              <a:rPr lang="en-GB" sz="3200" b="1" dirty="0">
                <a:solidFill>
                  <a:srgbClr val="008F38"/>
                </a:solidFill>
                <a:latin typeface="Aller"/>
              </a:rPr>
              <a:t> </a:t>
            </a:r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leefbaarheid</a:t>
            </a:r>
            <a:r>
              <a:rPr lang="en-GB" sz="3200" b="1" dirty="0">
                <a:solidFill>
                  <a:srgbClr val="008F38"/>
                </a:solidFill>
                <a:latin typeface="Aller"/>
              </a:rPr>
              <a:t> &amp; </a:t>
            </a:r>
            <a:r>
              <a:rPr lang="en-GB" sz="3200" b="1" dirty="0" err="1">
                <a:solidFill>
                  <a:srgbClr val="008F38"/>
                </a:solidFill>
                <a:latin typeface="Aller"/>
              </a:rPr>
              <a:t>gebiedsagenda</a:t>
            </a:r>
            <a:endParaRPr lang="nl-NL" sz="3200" b="1" dirty="0" err="1">
              <a:highlight>
                <a:srgbClr val="00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96201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4EA6B-B2BF-1236-AF40-899C8B4A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9" y="1923835"/>
            <a:ext cx="10515600" cy="4407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Participatie &amp; armoede (schulden, werk en inkomen)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Jeugd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Talentontwikkeling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Onderwijsachterstand/tweedeling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Opvoedingsondersteuning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83B5B"/>
                </a:solidFill>
                <a:latin typeface="Aller"/>
              </a:rPr>
              <a:t>Gezinshulp 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Reconstructies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Spelen en ontmoeten (speeltuinen en accommodaties) 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Duurzaamheid (energiebesparing, energiearmoede, energietransitie)</a:t>
            </a:r>
          </a:p>
          <a:p>
            <a:r>
              <a:rPr lang="nl-NL" sz="2100" dirty="0">
                <a:solidFill>
                  <a:srgbClr val="083B5B"/>
                </a:solidFill>
                <a:latin typeface="Aller"/>
              </a:rPr>
              <a:t>Zeggenschap in woon- / leefomgeving, fijn en veilig wonen</a:t>
            </a:r>
          </a:p>
          <a:p>
            <a:endParaRPr lang="nl-NL" sz="2100" dirty="0">
              <a:solidFill>
                <a:srgbClr val="083B5B"/>
              </a:solidFill>
              <a:latin typeface="Aller"/>
            </a:endParaRPr>
          </a:p>
          <a:p>
            <a:pPr marL="0" indent="0">
              <a:buNone/>
            </a:pPr>
            <a:endParaRPr lang="nl-NL" sz="2400" dirty="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 dirty="0">
              <a:solidFill>
                <a:srgbClr val="003A5C"/>
              </a:solidFill>
              <a:latin typeface="Aller Light" panose="02000503000000020004" pitchFamily="2" charset="77"/>
            </a:endParaRPr>
          </a:p>
          <a:p>
            <a:pPr marL="445770" indent="-445770">
              <a:buFont typeface="Wingdings" panose="05000000000000000000" pitchFamily="2" charset="2"/>
              <a:buChar char="Ø"/>
            </a:pPr>
            <a:endParaRPr lang="nl-NL" sz="2400" dirty="0">
              <a:solidFill>
                <a:srgbClr val="003A5C"/>
              </a:solidFill>
              <a:latin typeface="Aller Light"/>
            </a:endParaRPr>
          </a:p>
          <a:p>
            <a:pPr marL="445770" indent="-445770">
              <a:buNone/>
            </a:pPr>
            <a:endParaRPr lang="nl-NL" sz="2400" dirty="0">
              <a:solidFill>
                <a:srgbClr val="003A5C"/>
              </a:solidFill>
              <a:latin typeface="Aller Light" panose="02000503000000020004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021A7-205B-F0F9-D659-F97E57CDF4EB}"/>
              </a:ext>
            </a:extLst>
          </p:cNvPr>
          <p:cNvSpPr txBox="1">
            <a:spLocks/>
          </p:cNvSpPr>
          <p:nvPr/>
        </p:nvSpPr>
        <p:spPr>
          <a:xfrm>
            <a:off x="557348" y="1806625"/>
            <a:ext cx="8593183" cy="376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7000"/>
              </a:lnSpc>
              <a:spcAft>
                <a:spcPts val="1500"/>
              </a:spcAft>
            </a:pPr>
            <a:endParaRPr lang="en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C4FE5-26E2-0C38-A018-B1D82E5EF527}"/>
              </a:ext>
            </a:extLst>
          </p:cNvPr>
          <p:cNvSpPr txBox="1">
            <a:spLocks/>
          </p:cNvSpPr>
          <p:nvPr/>
        </p:nvSpPr>
        <p:spPr>
          <a:xfrm>
            <a:off x="557348" y="616599"/>
            <a:ext cx="8593183" cy="921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solidFill>
                <a:srgbClr val="008F38"/>
              </a:solidFill>
              <a:highlight>
                <a:srgbClr val="00FF00"/>
              </a:highlight>
              <a:latin typeface="Aller" panose="02000503030000020004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4CBAAE-E4F5-648C-62E9-BB116B1857BE}"/>
              </a:ext>
            </a:extLst>
          </p:cNvPr>
          <p:cNvSpPr txBox="1"/>
          <p:nvPr/>
        </p:nvSpPr>
        <p:spPr>
          <a:xfrm>
            <a:off x="587830" y="616600"/>
            <a:ext cx="952435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Belangrijke vraagstukken &amp;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ontwikkelingen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voor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leefbaarheid</a:t>
            </a:r>
            <a:r>
              <a:rPr lang="en-GB" sz="3100" b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 en </a:t>
            </a:r>
            <a:r>
              <a:rPr lang="en-GB" sz="3100" b="1" err="1">
                <a:solidFill>
                  <a:srgbClr val="008F38"/>
                </a:solidFill>
                <a:latin typeface="Aller" panose="02000503030000020004" pitchFamily="2" charset="77"/>
                <a:ea typeface="+mj-ea"/>
                <a:cs typeface="+mj-cs"/>
              </a:rPr>
              <a:t>leefomgeving</a:t>
            </a:r>
            <a:endParaRPr lang="en-GB" sz="3100" b="1">
              <a:solidFill>
                <a:srgbClr val="008F38"/>
              </a:solidFill>
              <a:latin typeface="Aller" panose="02000503030000020004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7679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a6cecd-1386-45ac-be0f-aa02e6911ca0" xsi:nil="true"/>
    <lcf76f155ced4ddcb4097134ff3c332f xmlns="103b5051-793f-4772-ac05-b7a5dd9fd1c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4A97EFABBA9448BB6BCB2F0795503F" ma:contentTypeVersion="14" ma:contentTypeDescription="Een nieuw document maken." ma:contentTypeScope="" ma:versionID="f3b01088e8a10c184ab237d44a443bbd">
  <xsd:schema xmlns:xsd="http://www.w3.org/2001/XMLSchema" xmlns:xs="http://www.w3.org/2001/XMLSchema" xmlns:p="http://schemas.microsoft.com/office/2006/metadata/properties" xmlns:ns2="103b5051-793f-4772-ac05-b7a5dd9fd1ca" xmlns:ns3="a5a6cecd-1386-45ac-be0f-aa02e6911ca0" targetNamespace="http://schemas.microsoft.com/office/2006/metadata/properties" ma:root="true" ma:fieldsID="101ef0c872c0676846d1e22f37b2229d" ns2:_="" ns3:_="">
    <xsd:import namespace="103b5051-793f-4772-ac05-b7a5dd9fd1ca"/>
    <xsd:import namespace="a5a6cecd-1386-45ac-be0f-aa02e6911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b5051-793f-4772-ac05-b7a5dd9fd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3f956ecb-a244-4c5a-92ae-df2ba7a522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6cecd-1386-45ac-be0f-aa02e6911c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e883af3-2642-4299-aa8d-cefd91a0940f}" ma:internalName="TaxCatchAll" ma:showField="CatchAllData" ma:web="a5a6cecd-1386-45ac-be0f-aa02e6911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EF939B-0E36-468F-B8B9-3CAB4A5890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E5640-173B-445A-8861-C70A246EE45B}">
  <ds:schemaRefs>
    <ds:schemaRef ds:uri="103b5051-793f-4772-ac05-b7a5dd9fd1ca"/>
    <ds:schemaRef ds:uri="a5a6cecd-1386-45ac-be0f-aa02e6911c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40EDE1-1639-45C9-A623-5C992F51C9AF}">
  <ds:schemaRefs>
    <ds:schemaRef ds:uri="103b5051-793f-4772-ac05-b7a5dd9fd1ca"/>
    <ds:schemaRef ds:uri="a5a6cecd-1386-45ac-be0f-aa02e6911c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1502</Words>
  <Application>Microsoft Office PowerPoint</Application>
  <PresentationFormat>Breedbeeld</PresentationFormat>
  <Paragraphs>266</Paragraphs>
  <Slides>37</Slides>
  <Notes>33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5" baseType="lpstr">
      <vt:lpstr>Chauncy Pro</vt:lpstr>
      <vt:lpstr>Calibri Light</vt:lpstr>
      <vt:lpstr>Aller Light</vt:lpstr>
      <vt:lpstr>Aller</vt:lpstr>
      <vt:lpstr>Wingdings</vt:lpstr>
      <vt:lpstr>Arial</vt:lpstr>
      <vt:lpstr>Calibri</vt:lpstr>
      <vt:lpstr>Office Theme</vt:lpstr>
      <vt:lpstr>Inwonersavond gebiedsagenda Alphen Noord</vt:lpstr>
      <vt:lpstr>Programma inwonersavond  gebiedsagenda Alphen Noord</vt:lpstr>
      <vt:lpstr>PowerPoint-presentatie</vt:lpstr>
      <vt:lpstr>Programma inwonersavond  gebiedsagenda Alphen Noord</vt:lpstr>
      <vt:lpstr>PowerPoint-presentatie</vt:lpstr>
      <vt:lpstr> Toekomst Gebied Alphen Noord </vt:lpstr>
      <vt:lpstr>PowerPoint-presentatie</vt:lpstr>
      <vt:lpstr>PowerPoint-presentatie</vt:lpstr>
      <vt:lpstr>PowerPoint-presentatie</vt:lpstr>
      <vt:lpstr>Wat zijn belangrijke trends op wijk- en buurtniveau?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Rode draden opbrengsten</vt:lpstr>
      <vt:lpstr>Taken</vt:lpstr>
      <vt:lpstr>PowerPoint-presentatie</vt:lpstr>
      <vt:lpstr>PowerPoint-presentatie</vt:lpstr>
      <vt:lpstr>Doelen met betrekking tot de leefomgeving  voor de korte en de middellange termijn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jullie tijd!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Buro BRAND</dc:creator>
  <cp:keywords/>
  <dc:description/>
  <cp:lastModifiedBy>Joost Spithoven</cp:lastModifiedBy>
  <cp:revision>86</cp:revision>
  <cp:lastPrinted>2023-11-08T14:01:49Z</cp:lastPrinted>
  <dcterms:created xsi:type="dcterms:W3CDTF">2023-09-11T13:32:41Z</dcterms:created>
  <dcterms:modified xsi:type="dcterms:W3CDTF">2023-11-27T16:19:56Z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0x010100164A97EFABBA9448BB6BCB2F0795503F</vt:lpwstr>
  </property>
  <property fmtid="{D5CDD505-2E9C-101B-9397-08002B2CF9AE}" pid="3" name="MediaServiceImageTags">
    <vt:lpwstr/>
  </property>
</Properties>
</file>