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1342" r:id="rId3"/>
    <p:sldId id="1351" r:id="rId4"/>
    <p:sldId id="1337" r:id="rId5"/>
    <p:sldId id="1338" r:id="rId6"/>
    <p:sldId id="1350" r:id="rId7"/>
    <p:sldId id="1346" r:id="rId8"/>
    <p:sldId id="1348" r:id="rId9"/>
    <p:sldId id="1349" r:id="rId10"/>
    <p:sldId id="1347" r:id="rId11"/>
    <p:sldId id="1341" r:id="rId12"/>
    <p:sldId id="134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87"/>
    <a:srgbClr val="004B7D"/>
    <a:srgbClr val="E6F4FF"/>
    <a:srgbClr val="FA6400"/>
    <a:srgbClr val="D2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/>
    <p:restoredTop sz="95448"/>
  </p:normalViewPr>
  <p:slideViewPr>
    <p:cSldViewPr snapToGrid="0" snapToObjects="1">
      <p:cViewPr>
        <p:scale>
          <a:sx n="74" d="100"/>
          <a:sy n="74" d="100"/>
        </p:scale>
        <p:origin x="206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F28E-49C4-F449-A4F5-FCDD1430582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FAEE-6D4D-FC4F-A0CF-35FF1BFE3C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309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E30C-EDDF-F944-97D0-6BAFFBAA55F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1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2FA74-D175-4F4F-A0BE-81E73FF5C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BBE8B3-14DF-314B-A12E-4B8031EC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8932D2-8A5E-0D41-AFCA-43EEC16BC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452CEC-86FB-8946-A63A-92BA5F8F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D9D84-62B6-554A-A91F-52F4620A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35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9F1E3-4239-0345-B9B0-058AE7C3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DCA0919-6B0A-D648-8674-E59210483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AEA6BC-605E-9544-A9C5-37227683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149165-C389-CE4B-A919-706BB207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DF63B-4CDB-414D-A407-212939B0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33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91A70E-5EFB-9040-9BC8-38223716F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27100E-3C2C-5342-96E4-65FF23E6D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5DC2EE-E0B7-1142-AB39-20C2C5AC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30956-E807-294A-A93A-D90A9633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CE9DEE-84D1-9947-8A08-5B07E831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26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gelijking">
  <p:cSld name="1_Vergelijking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209362" y="-679822"/>
            <a:ext cx="4358642" cy="4358642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56883" y="3678818"/>
            <a:ext cx="4358642" cy="4358641"/>
          </a:xfrm>
          <a:prstGeom prst="ellipse">
            <a:avLst/>
          </a:prstGeom>
          <a:solidFill>
            <a:srgbClr val="DEEBF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9DC3E6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A640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FA64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13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08D0C6-2B4E-AC4D-B50E-403FD52F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6838B-A47C-B64E-B91C-6DBF91BB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F1364A-5DDF-5F4A-8199-D0C13CCC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E4099E-8B90-6E40-B273-B68D600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F17987-8932-B94E-9704-60BD2CD3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29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F8FE5-EA3D-774E-B710-47B62EB0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987BF6-7D32-EB4E-A9FC-10B1C1BE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D0900A-4789-554E-ADC9-20BC94CD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F074-27D0-584B-8DE5-30D2B68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3EACF6-B917-8F49-97E6-CE91CD8D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29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66042-0686-4E48-8717-CBCA324B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38D03-2A54-794B-A7D8-8BD2CE621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EBBD59-C77F-3A4B-9093-C7D465276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C85939-D78D-8B42-B2F7-6E9C51CD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865CD3-CF55-0A4D-8D68-D82768C70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4026D0-E4C0-2749-B361-6124ED51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07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0973A-6B82-054E-8F4A-7353DCF3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088550-AADC-774B-8489-198A957F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59B0CB-842B-7045-AE56-6C359E92A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F4ACC47-814F-B34B-B073-B1CCDF5B2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31DF3F-6E75-974E-B35A-4F14656AA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A2592C-28F2-9847-8278-6770AC7E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3CC5C3-AA8C-374E-9CC2-91609FE2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1715E72-4786-A34F-9899-0F273E99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1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456582-D91A-0C48-A2AC-9B470D96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B1363A-017C-A943-A397-B3A545D3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E254AC-4C1A-BB4E-8FC6-9A2A3944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7E9FAF-31D0-3E44-B74B-EC44DF7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30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35E980-30D6-CC49-B152-CE85F9AB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7015D5-BE1D-0243-AA23-9D244162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0C34B1-F781-9D49-ABA1-3DA3F76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3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C3A4D-E32F-9841-B0CE-7B9D610EA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2BF7C-5A2A-FF4D-836A-70B3155EA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43CDC0-4E8B-4E4C-9077-64A150209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12B8031-DB44-4849-B158-D364AD78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FBB588-59CC-454E-B16D-419721C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0798C8-DA27-B040-9895-2C90ACB8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69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6E7EA-C444-8E42-A085-70A294C5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E5A31A3-BA01-2745-AC23-5727DF4E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35CF68-DCF2-C743-922D-60C7E8535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41B4109-C84C-F34D-8AC1-1990A96E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204CDD-E3C2-FA48-9456-15D1452C6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B514D9-B1F9-B240-9D25-E0DD89FB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75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95E1AD-B800-DF4E-A5DD-866043B5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B1FCA5-8156-8948-AD55-EA2DFC8C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B40DCF-5A0D-7641-A1AE-BF6775C8C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7C8C4-F3FA-504D-9D5D-A2C39B446A89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B3A1D8-2D4E-1344-9714-20A6BE1F7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71D9C2-2B25-C14B-A1F6-0EEAF479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A3F5-3470-3B48-A54A-BFA424EC15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9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499" y="321616"/>
            <a:ext cx="4866108" cy="1008050"/>
          </a:xfrm>
          <a:prstGeom prst="rect">
            <a:avLst/>
          </a:prstGeom>
        </p:spPr>
        <p:txBody>
          <a:bodyPr vert="horz" wrap="square" lIns="0" tIns="10749" rIns="0" bIns="0" rtlCol="0">
            <a:spAutoFit/>
          </a:bodyPr>
          <a:lstStyle/>
          <a:p>
            <a:pPr marL="10749">
              <a:spcBef>
                <a:spcPts val="84"/>
              </a:spcBef>
            </a:pPr>
            <a:r>
              <a:rPr sz="7200" b="1" dirty="0">
                <a:solidFill>
                  <a:srgbClr val="004B7D"/>
                </a:solidFill>
                <a:latin typeface="Swiss721BT"/>
                <a:ea typeface="Circular Bold" panose="02000801000000010001" pitchFamily="2" charset="77"/>
              </a:rPr>
              <a:t>Buurkracht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648" y="1511130"/>
            <a:ext cx="4703173" cy="2673121"/>
          </a:xfrm>
          <a:prstGeom prst="rect">
            <a:avLst/>
          </a:prstGeom>
        </p:spPr>
        <p:txBody>
          <a:bodyPr vert="horz" wrap="square" lIns="0" tIns="10749" rIns="0" bIns="0" rtlCol="0" anchor="t">
            <a:spAutoFit/>
          </a:bodyPr>
          <a:lstStyle/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Circular Bold" panose="02000801000000010001"/>
              <a:ea typeface="Verdana"/>
              <a:cs typeface="Verdana"/>
            </a:endParaRPr>
          </a:p>
          <a:p>
            <a:pPr marL="10160" defTabSz="773929">
              <a:spcBef>
                <a:spcPts val="84"/>
              </a:spcBef>
            </a:pPr>
            <a:r>
              <a:rPr lang="nl-NL" sz="2400" b="1" dirty="0">
                <a:solidFill>
                  <a:srgbClr val="FA6400"/>
                </a:solidFill>
                <a:latin typeface="Circular Bold" panose="02000801000000010001"/>
                <a:ea typeface="Verdana"/>
                <a:cs typeface="Verdana"/>
              </a:rPr>
              <a:t>Kennismakingsavond</a:t>
            </a: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Circular Bold" panose="02000801000000010001"/>
              <a:ea typeface="Verdana"/>
              <a:cs typeface="Verdana"/>
            </a:endParaRPr>
          </a:p>
          <a:p>
            <a:pPr marL="10160" defTabSz="773929">
              <a:spcBef>
                <a:spcPts val="84"/>
              </a:spcBef>
            </a:pPr>
            <a:r>
              <a:rPr lang="nl-NL" sz="2400" b="1" dirty="0">
                <a:solidFill>
                  <a:srgbClr val="FA6400"/>
                </a:solidFill>
                <a:latin typeface="Circular Bold" panose="02000801000000010001"/>
                <a:ea typeface="Verdana"/>
                <a:cs typeface="Verdana"/>
              </a:rPr>
              <a:t>Ridderveld-West</a:t>
            </a: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Circular Bold" panose="02000801000000010001"/>
              <a:ea typeface="Verdana"/>
              <a:cs typeface="Verdana"/>
            </a:endParaRPr>
          </a:p>
          <a:p>
            <a:pPr marL="10160" defTabSz="773929">
              <a:spcBef>
                <a:spcPts val="84"/>
              </a:spcBef>
            </a:pPr>
            <a:r>
              <a:rPr lang="nl-NL" sz="2400" b="1" dirty="0">
                <a:solidFill>
                  <a:srgbClr val="FA6400"/>
                </a:solidFill>
                <a:latin typeface="Circular Bold" panose="02000801000000010001"/>
                <a:ea typeface="Verdana"/>
                <a:cs typeface="Verdana"/>
              </a:rPr>
              <a:t>14 november 2022</a:t>
            </a:r>
          </a:p>
          <a:p>
            <a:pPr marL="10160" defTabSz="773929">
              <a:spcBef>
                <a:spcPts val="84"/>
              </a:spcBef>
            </a:pPr>
            <a:endParaRPr lang="nl-NL" sz="2400" b="1" dirty="0">
              <a:solidFill>
                <a:srgbClr val="FA64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9DD3E4-EB8F-914F-BBA9-8D1F5AE18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7" y="5105878"/>
            <a:ext cx="2534768" cy="1347255"/>
          </a:xfrm>
          <a:prstGeom prst="rect">
            <a:avLst/>
          </a:prstGeom>
        </p:spPr>
      </p:pic>
      <p:pic>
        <p:nvPicPr>
          <p:cNvPr id="4" name="Afbeelding 3" descr="Afbeelding met gras, buiten, lucht, sport&#10;&#10;Automatisch gegenereerde beschrijving">
            <a:extLst>
              <a:ext uri="{FF2B5EF4-FFF2-40B4-BE49-F238E27FC236}">
                <a16:creationId xmlns:a16="http://schemas.microsoft.com/office/drawing/2014/main" id="{43527351-5FAA-2F08-340F-398D00F511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96" t="6943" r="26631" b="3547"/>
          <a:stretch/>
        </p:blipFill>
        <p:spPr>
          <a:xfrm>
            <a:off x="7291518" y="2283813"/>
            <a:ext cx="3371400" cy="3371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596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Vragen en verwachtingen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108995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1. Kennismaking, start vorming buurtteam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2. Rollen verdelen en planning maken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3. Afvaardiging buurtteam in gesprek met gemeente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4. Brief vanuit gemeente met enquête naar inwoners Groenoord en Stromenbuurt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5. </a:t>
            </a:r>
            <a:r>
              <a:rPr lang="nl-NL" sz="2000" b="1" u="sng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Buurtavond 1</a:t>
            </a:r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: voorstellen Buurkracht, Gemeente en (deel van) het team 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6. Selectie technisch-adviesbureau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7. Technische mogelijkheden voor wijk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8. Technische mogelijkheden per archetype woning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9. Financiële mogelijkheden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10. Onderzoeken bundelen en concluderen</a:t>
            </a:r>
          </a:p>
          <a:p>
            <a:pPr marL="11430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11. Feedback van buurtpanel over onderzoeken en conclusies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12. </a:t>
            </a:r>
            <a:r>
              <a:rPr lang="nl-NL" sz="2000" b="1" u="sng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Buurtavond 2</a:t>
            </a:r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: visie en resultaat delen met buurt door 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	technisch-adviesbureau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13. Feedback van buurtpanel voor draagvlak wijkplan</a:t>
            </a: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14. </a:t>
            </a:r>
            <a:r>
              <a:rPr lang="nl-NL" sz="2000" b="1" u="sng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Buurtavond 3</a:t>
            </a:r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: presentatie wijkplan en overdracht wijkplan aan gemeente</a:t>
            </a:r>
          </a:p>
          <a:p>
            <a:pPr marL="114300" lvl="0"/>
            <a:endParaRPr lang="nl-NL" sz="20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0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Einddoel: Gedragen wijkplan voor Stromenbuurt en Groenoord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Interesse om jullie buurt en buren te helpen?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8" y="1578890"/>
            <a:ext cx="116375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Kennis, persoonlijkheid en vaardigheden passend bij werkgroep: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	Techniek (o.a. gesprekpartner technisch-adviesbureau en 						hoofdverantwoordelijke voor uitvraag en wijkplan)</a:t>
            </a: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	Financiën (o.a. analyse financiële cijfers in technisch rapport en 					gesprekspartner gemeente, eventueel uitzoeken subsidiemogelijkheden)</a:t>
            </a: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	Communicatie (o.a. de communicatie richting bewoners bv. 					Updatekaart en communicatieplan opstellen)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Rol Buurkracht: begeleiden en ontzorgen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Eerste indruk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Volgende stappen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8160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Vorming buurtteam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Rollen verdelen en planning maken</a:t>
            </a: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	</a:t>
            </a: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Afvaardiging buurtteam in gesprek met gemeente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Enquête naar inwoners </a:t>
            </a:r>
          </a:p>
          <a:p>
            <a:pPr marL="11430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Buurtavond 1</a:t>
            </a:r>
          </a:p>
          <a:p>
            <a:pPr marL="11430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0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Doel: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816037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Kennismaken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Globaal beeld van de wijkaanpak van Buurkracht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Samenwerking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endParaRPr lang="nl-NL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 descr="Afbeelding met kaart&#10;&#10;Automatisch gegenereerde beschrijving">
            <a:extLst>
              <a:ext uri="{FF2B5EF4-FFF2-40B4-BE49-F238E27FC236}">
                <a16:creationId xmlns:a16="http://schemas.microsoft.com/office/drawing/2014/main" id="{AB311ABA-B2DD-D56D-C396-6E54F5385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28" y="246750"/>
            <a:ext cx="5256549" cy="6350998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Agenda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81603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Introductie Buurkracht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Globale proces komende periode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Vragen en verwachtingen bespreken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Interesse peilen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Eerstvolgende stappen </a:t>
            </a:r>
          </a:p>
          <a:p>
            <a:pPr marL="114300" lvl="0"/>
            <a:endParaRPr lang="nl-NL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Introductie Buurkracht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816037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Ontstaan vanuit Enexis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Enthousiasme en kracht vanuit bewoners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Stichting zonder winstoogmerk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Sociale cohesie  </a:t>
            </a:r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  <a:sym typeface="Wingdings" pitchFamily="2" charset="2"/>
              </a:rPr>
              <a:t>&lt;-&gt;  Actie bereidheid</a:t>
            </a:r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Wijkaanpak en de kracht van buren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Faciliteren buurtbewoners (proces, tools, online-omgeving)</a:t>
            </a:r>
          </a:p>
          <a:p>
            <a:pPr marL="114300" lvl="0"/>
            <a:endParaRPr lang="nl-NL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5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Waarom wijkaanpak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8" y="1578890"/>
            <a:ext cx="86757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Gemeente wil/moet stappen maken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Draagvlak bij bewoners voor duurzame warmtevoorziening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Bewoners betrekken bij de ontwikkeling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Alle bewoners kunnen hun stem laten horen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Aanpak op maat voor eigen wijk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Het globale proces komende periode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10899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1. Kennismaking, start vorming buurtteam</a:t>
            </a:r>
          </a:p>
          <a:p>
            <a:pPr marL="571500" lvl="0" indent="-457200">
              <a:buAutoNum type="arabicPeriod"/>
            </a:pPr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2. Rollen verdelen en planning maken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3. Afvaardiging buurtteam in gesprek met gemeente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4. Brief vanuit gemeente met enquête naar inwoners Groenoord en Stromenbuurt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5. </a:t>
            </a:r>
            <a:r>
              <a:rPr lang="nl-NL" sz="2400" b="1" u="sng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Buurtavond 1</a:t>
            </a:r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: voorstellen Buurkracht, Gemeente en (deel van) het team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Het globale proces komende periode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108995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6. Selectie technisch-adviesbureau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7. Technische mogelijkheden voor wijk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8. Technische mogelijkheden per archetype woning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9. Financiële mogelijkheden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0796B-EBD3-4B67-97D9-0E783102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rgbClr val="EE720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4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nl-NL" sz="5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5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itel 11">
            <a:extLst>
              <a:ext uri="{FF2B5EF4-FFF2-40B4-BE49-F238E27FC236}">
                <a16:creationId xmlns:a16="http://schemas.microsoft.com/office/drawing/2014/main" id="{42A0B901-4D7F-274F-AF6E-0017506CF381}"/>
              </a:ext>
            </a:extLst>
          </p:cNvPr>
          <p:cNvSpPr txBox="1">
            <a:spLocks/>
          </p:cNvSpPr>
          <p:nvPr/>
        </p:nvSpPr>
        <p:spPr>
          <a:xfrm>
            <a:off x="554479" y="573711"/>
            <a:ext cx="10708201" cy="69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 u="none" strike="noStrike" cap="none" spc="0" baseline="0">
                <a:ln>
                  <a:noFill/>
                </a:ln>
                <a:solidFill>
                  <a:srgbClr val="FA6400"/>
                </a:solidFill>
                <a:uFillTx/>
                <a:latin typeface="Swiss721BT"/>
                <a:ea typeface="Swiss721BT"/>
                <a:cs typeface="Swiss721BT"/>
                <a:sym typeface="Swiss721BT"/>
              </a:defRPr>
            </a:lvl9pPr>
          </a:lstStyle>
          <a:p>
            <a:pPr hangingPunct="1"/>
            <a:r>
              <a:rPr lang="nl-NL" sz="3600" dirty="0">
                <a:cs typeface="Circular Std Bold" panose="020B0604020101020102" pitchFamily="34" charset="77"/>
              </a:rPr>
              <a:t>Het globale proces komende periode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A3814E-548E-74CB-90C3-27829493433A}"/>
              </a:ext>
            </a:extLst>
          </p:cNvPr>
          <p:cNvSpPr/>
          <p:nvPr/>
        </p:nvSpPr>
        <p:spPr>
          <a:xfrm>
            <a:off x="554479" y="1578890"/>
            <a:ext cx="108995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10. Onderzoeken bundelen en concluderen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11. Feedback van buurtpanel over onderzoeken en conclusie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12. </a:t>
            </a:r>
            <a:r>
              <a:rPr lang="nl-NL" sz="2400" b="1" u="sng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Buurtavond 2</a:t>
            </a:r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: visie en resultaat delen met buurt door </a:t>
            </a: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	technisch-adviesbureau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13. Feedback van buurtpanel voor draagvlak wijkplan</a:t>
            </a:r>
          </a:p>
          <a:p>
            <a:pPr marL="114300" lvl="0"/>
            <a:endParaRPr lang="nl-NL" sz="2400" b="1" dirty="0">
              <a:solidFill>
                <a:srgbClr val="004B7D"/>
              </a:solidFill>
              <a:latin typeface="Circular Std Bold" panose="020B0604020101020102" pitchFamily="34" charset="77"/>
              <a:cs typeface="Circular Std Bold" panose="020B0604020101020102" pitchFamily="34" charset="77"/>
            </a:endParaRPr>
          </a:p>
          <a:p>
            <a:pPr marL="114300" lvl="0"/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14. </a:t>
            </a:r>
            <a:r>
              <a:rPr lang="nl-NL" sz="2400" b="1" u="sng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Buurtavond 3</a:t>
            </a:r>
            <a:r>
              <a:rPr lang="nl-NL" sz="2400" b="1" dirty="0">
                <a:solidFill>
                  <a:srgbClr val="004B7D"/>
                </a:solidFill>
                <a:latin typeface="Circular Std Bold" panose="020B0604020101020102" pitchFamily="34" charset="77"/>
                <a:cs typeface="Circular Std Bold" panose="020B0604020101020102" pitchFamily="34" charset="77"/>
              </a:rPr>
              <a:t>: presentatie wijkplan en overdracht wijkplan aan gemeente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AA4157C-D67D-A4B7-D7B6-E0D87DDEF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4" y="6362965"/>
            <a:ext cx="1890445" cy="2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18923</TotalTime>
  <Words>582</Words>
  <Application>Microsoft Macintosh PowerPoint</Application>
  <PresentationFormat>Breedbeeld</PresentationFormat>
  <Paragraphs>124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Circular Bold</vt:lpstr>
      <vt:lpstr>Circular Std Bold</vt:lpstr>
      <vt:lpstr>Swiss721BT</vt:lpstr>
      <vt:lpstr>Verdana</vt:lpstr>
      <vt:lpstr>Kantoorthema</vt:lpstr>
      <vt:lpstr>Buurkracht</vt:lpstr>
      <vt:lpstr>          </vt:lpstr>
      <vt:lpstr>PowerPoint-presentatie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  <vt:lpstr>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peter van vendeloo</dc:creator>
  <cp:lastModifiedBy>Chris Bakker</cp:lastModifiedBy>
  <cp:revision>216</cp:revision>
  <dcterms:created xsi:type="dcterms:W3CDTF">2021-02-12T12:59:44Z</dcterms:created>
  <dcterms:modified xsi:type="dcterms:W3CDTF">2022-11-14T16:03:15Z</dcterms:modified>
</cp:coreProperties>
</file>